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8" r:id="rId6"/>
    <p:sldId id="344" r:id="rId7"/>
    <p:sldId id="340" r:id="rId8"/>
    <p:sldId id="341" r:id="rId9"/>
    <p:sldId id="342" r:id="rId10"/>
    <p:sldId id="339" r:id="rId11"/>
    <p:sldId id="257" r:id="rId12"/>
    <p:sldId id="331" r:id="rId13"/>
    <p:sldId id="333" r:id="rId14"/>
    <p:sldId id="334" r:id="rId15"/>
    <p:sldId id="359" r:id="rId16"/>
    <p:sldId id="335" r:id="rId17"/>
    <p:sldId id="360" r:id="rId18"/>
    <p:sldId id="259" r:id="rId19"/>
    <p:sldId id="336" r:id="rId20"/>
    <p:sldId id="337" r:id="rId21"/>
    <p:sldId id="343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7" r:id="rId34"/>
    <p:sldId id="356" r:id="rId35"/>
    <p:sldId id="35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3508" autoAdjust="0"/>
  </p:normalViewPr>
  <p:slideViewPr>
    <p:cSldViewPr>
      <p:cViewPr varScale="1">
        <p:scale>
          <a:sx n="85" d="100"/>
          <a:sy n="85" d="100"/>
        </p:scale>
        <p:origin x="-18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7A958FC-BFEE-4935-AFE9-7D84E4D033E7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CFAA-4433-4D84-907F-96202CDCD9F6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C625-FED2-4666-A68F-522BFC49A448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142A-18BE-4EBC-9A10-0D3C1D6B7118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4471-65BA-473F-9EB3-006ABAD54879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E87C-5E66-40B2-AF6C-A203358B50FF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291A-CB97-4434-9C48-ADF31683D7F1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4075-EC04-4398-A80B-411F3772DBC7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4D1D-A257-4673-BA74-93C30BF46918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FC22-A2F2-4BF2-82A3-084F5DC63A20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05DC-8F13-4A62-93F6-FE3DBA7753E2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2F44-1E3C-46AB-B47D-2D01BCC0BD98}" type="datetime1">
              <a:rPr lang="en-US" smtClean="0"/>
              <a:pPr/>
              <a:t>1/19/2011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116448"/>
            <a:ext cx="6858000" cy="1569660"/>
          </a:xfrm>
        </p:spPr>
        <p:txBody>
          <a:bodyPr anchor="t"/>
          <a:lstStyle/>
          <a:p>
            <a:r>
              <a:rPr lang="en-US" sz="4800" dirty="0" smtClean="0"/>
              <a:t>Introduction to Bioinformatics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272135"/>
            <a:ext cx="6858000" cy="1335750"/>
          </a:xfrm>
        </p:spPr>
        <p:txBody>
          <a:bodyPr/>
          <a:lstStyle/>
          <a:p>
            <a:r>
              <a:rPr lang="en-US" sz="2800" dirty="0" smtClean="0"/>
              <a:t>Lesk, Ch 1</a:t>
            </a:r>
          </a:p>
          <a:p>
            <a:r>
              <a:rPr lang="en-US" sz="1800" dirty="0" smtClean="0"/>
              <a:t>(Lesk, 2008)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igure-0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3120189"/>
            <a:ext cx="6096000" cy="2823411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DNA: the structure and the four genomic letters code for all living organisms , double helix structure, can replicate</a:t>
            </a:r>
          </a:p>
          <a:p>
            <a:r>
              <a:rPr lang="en-US" dirty="0" smtClean="0"/>
              <a:t>Adenine, Guanine, Thymine, and Cytosine which pair A-T and C-G on complimentary strands (chemically attached) </a:t>
            </a:r>
            <a:br>
              <a:rPr lang="en-US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Cell Information: instruction book of life</a:t>
            </a:r>
          </a:p>
          <a:p>
            <a:r>
              <a:rPr lang="en-US" dirty="0" smtClean="0"/>
              <a:t>DNA/RNA: strings written in four-letter nucleotide (A C G T/U)</a:t>
            </a:r>
          </a:p>
          <a:p>
            <a:r>
              <a:rPr lang="en-US" dirty="0" smtClean="0"/>
              <a:t>Protein: strings written in 20-letter amino acid</a:t>
            </a:r>
          </a:p>
          <a:p>
            <a:r>
              <a:rPr lang="en-US" dirty="0" smtClean="0"/>
              <a:t>Example, the transcription of DNA into RNA, and the translation of RNA into a protein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DNA:	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TAC CGC GGC TAT TAC TGC CAG GAA GGA ACT</a:t>
            </a:r>
          </a:p>
          <a:p>
            <a:pPr>
              <a:buNone/>
            </a:pPr>
            <a:r>
              <a:rPr lang="en-US" dirty="0" smtClean="0"/>
              <a:t>RNA:	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AUG GCG CCG AUA AUG ACG GUC CUU CCU UGA</a:t>
            </a:r>
          </a:p>
          <a:p>
            <a:pPr>
              <a:buNone/>
            </a:pPr>
            <a:r>
              <a:rPr lang="en-US" dirty="0" smtClean="0"/>
              <a:t>Protein: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Met Ala Pro Ile Met Thr Val Leu Pro Stop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C:\MyWork\_2011Spring_UNCG_526_Bioinformatics\Book_instructor\Lesk\Tables\Ch1\ch01p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467600" cy="515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57400" cy="5105399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nsolas" pitchFamily="49" charset="0"/>
              </a:rPr>
              <a:t>Genetic code, from the perspective of mRNA.  AUG also acts as a “start” codon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6" name="Picture 4" descr="C:\MyWork\@MST_Past_Subjects\Molecular_Genetics\10Genetic Code\figure-09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6281738" cy="5296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:\MyWork\_2011Spring_UNCG_526_Bioinformatics\Book_instructor\Lesk\Tables\Ch1\ch01p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5152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7145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structure of pepsin (PDB ID: 1PSN)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133600"/>
            <a:ext cx="373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&gt;1PSN:A|PDBID|CHAIN|SEQUENCE</a:t>
            </a:r>
          </a:p>
          <a:p>
            <a:r>
              <a:rPr lang="en-US" dirty="0" smtClean="0"/>
              <a:t>VDEQPLENYLDMEYFGTIGIGTPAQDFTVVFDTGSSNLWVPSVYCSSLACTNHNRFNPEDSSTYQSTSETVSITYGTGSMTGILGYDTVQVGGISDTNQIFGLSETEPGSFLYYAPFDGILGLAYPSISSSGATPVFDNIWNQGLVSQDLFSVYLSADDQSGSVVIFGGIDSSYYTGSLNWVPVTVEGYWQITVDSITMNGEAIACAEGCQAIVDTGTSLLTGPTSPIANIQSDIGASENSDGDMVVSCSAISSLPDIVFTINGVQYPVPPSAYILQSEGSCISGFQGMNLPTESGELWILGDVFIRQYFTVFDRANNQVGLAP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Genomic projects provide us with the linear amino acid sequence of hundreds of thousands of proteins</a:t>
            </a:r>
          </a:p>
          <a:p>
            <a:r>
              <a:rPr lang="en-US" dirty="0" smtClean="0"/>
              <a:t>If only we could learn how each and every one of these folds in 3D…</a:t>
            </a:r>
          </a:p>
          <a:p>
            <a:r>
              <a:rPr lang="en-US" dirty="0" smtClean="0"/>
              <a:t>Malfunctioning of proteins is the most common cause of endogenous diseases</a:t>
            </a:r>
          </a:p>
          <a:p>
            <a:r>
              <a:rPr lang="en-US" dirty="0" smtClean="0"/>
              <a:t>Most life-saving drugs act by interfering with the action of foreign protein</a:t>
            </a:r>
          </a:p>
          <a:p>
            <a:r>
              <a:rPr lang="en-US" dirty="0" smtClean="0"/>
              <a:t>So far, most drugs have been discovered by trial-and-error</a:t>
            </a:r>
          </a:p>
          <a:p>
            <a:r>
              <a:rPr lang="en-US" dirty="0" smtClean="0"/>
              <a:t>Our lack of understanding of complex interplay of proteins – drugs might not be aimed at best target, side-effects </a:t>
            </a:r>
            <a:r>
              <a:rPr lang="en-US" sz="1800" dirty="0" smtClean="0"/>
              <a:t>(Tramontano, 2006)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structure prediction</a:t>
            </a:r>
            <a:br>
              <a:rPr lang="en-US" dirty="0" smtClean="0"/>
            </a:br>
            <a:r>
              <a:rPr lang="en-US" dirty="0" smtClean="0"/>
              <a:t>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methods can provide us the precise arrangement of every atom of a protein</a:t>
            </a:r>
          </a:p>
          <a:p>
            <a:pPr lvl="1"/>
            <a:r>
              <a:rPr lang="en-US" dirty="0" smtClean="0"/>
              <a:t>X-ray crystallography and NMR spectroscopy</a:t>
            </a:r>
          </a:p>
          <a:p>
            <a:r>
              <a:rPr lang="en-US" dirty="0" smtClean="0"/>
              <a:t>X-ray crystallography requires protein or complex to form a reasonably well ordered crystal, a feature that is not universally shared by proteins</a:t>
            </a:r>
          </a:p>
          <a:p>
            <a:r>
              <a:rPr lang="en-US" dirty="0" smtClean="0"/>
              <a:t>NMR spectroscopy needs proteins to be soluble and there is a limit to the size of protein that can be studied</a:t>
            </a:r>
          </a:p>
          <a:p>
            <a:r>
              <a:rPr lang="en-US" dirty="0" smtClean="0"/>
              <a:t>Both are time consuming techniques, we cannot hope to use them to solve the structures of all proteins in the universe in the near future</a:t>
            </a:r>
          </a:p>
          <a:p>
            <a:r>
              <a:rPr lang="en-US" dirty="0" smtClean="0"/>
              <a:t>Problem: How to relate the amino acid sequence of a protein to its 3D structure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material, DNA, or in some viruses, RNA</a:t>
            </a:r>
          </a:p>
          <a:p>
            <a:r>
              <a:rPr lang="en-US" dirty="0" smtClean="0"/>
              <a:t>DNA and RNA molecules and long, linear chain molecules containing a message in a letter alphabet</a:t>
            </a:r>
          </a:p>
          <a:p>
            <a:r>
              <a:rPr lang="en-US" dirty="0" smtClean="0"/>
              <a:t>DNA sequence is read in the 5’ -&gt; 3’ direction (positions in the deoxyribose ring)</a:t>
            </a:r>
          </a:p>
          <a:p>
            <a:r>
              <a:rPr lang="en-US" dirty="0" smtClean="0"/>
              <a:t>Generic information occurs through the synthesis of RNA and proteins (e.g. hair, muscle, digestive enzymes and antibodies)</a:t>
            </a:r>
          </a:p>
          <a:p>
            <a:r>
              <a:rPr lang="en-US" dirty="0" smtClean="0"/>
              <a:t>Proteins are long, liner chain molecules, typically 200-400 amino acid long, requires 600-1200 letters of expressed DNA message to specify</a:t>
            </a:r>
          </a:p>
          <a:p>
            <a:r>
              <a:rPr lang="en-US" dirty="0" smtClean="0"/>
              <a:t>Not all DNA is expressed as proteins or structural RNA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genes in higher organisms contain internal untranslated regions, or introns.</a:t>
            </a:r>
          </a:p>
          <a:p>
            <a:r>
              <a:rPr lang="en-US" dirty="0" smtClean="0"/>
              <a:t>Some regions of DNA sequence are devoted to control mechanism</a:t>
            </a:r>
          </a:p>
          <a:p>
            <a:r>
              <a:rPr lang="en-US" dirty="0" smtClean="0"/>
              <a:t>Substantial amount of the genomes appears to be “junk” (we do not yet understand)</a:t>
            </a:r>
          </a:p>
          <a:p>
            <a:r>
              <a:rPr lang="en-US" dirty="0" smtClean="0"/>
              <a:t>DNA molecules are chemically similar</a:t>
            </a:r>
          </a:p>
          <a:p>
            <a:r>
              <a:rPr lang="en-US" dirty="0" smtClean="0"/>
              <a:t>Proteins and structural RNAs show a great variety of 3D conformations (to support diverse structural and functional roles)</a:t>
            </a:r>
          </a:p>
          <a:p>
            <a:r>
              <a:rPr lang="en-US" dirty="0" smtClean="0"/>
              <a:t>Functions of proteins depend on their adopting the native 3D structure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Biology has traditionally been an observational rather than a deductive science</a:t>
            </a:r>
          </a:p>
          <a:p>
            <a:r>
              <a:rPr lang="en-US" dirty="0" smtClean="0"/>
              <a:t>Until recently, observations were anecdotal – varying degrees of precision, some very high</a:t>
            </a:r>
          </a:p>
          <a:p>
            <a:r>
              <a:rPr lang="en-US" dirty="0" smtClean="0"/>
              <a:t>In the last generation the data have become more quantitative, precise, and discrete </a:t>
            </a:r>
            <a:r>
              <a:rPr lang="en-US" dirty="0" smtClean="0"/>
              <a:t>(for </a:t>
            </a:r>
            <a:r>
              <a:rPr lang="en-US" dirty="0" smtClean="0"/>
              <a:t>nucleotide and amino acid sequences)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Life obey principles of physics and chemistry, but for now life is too complex, too dependent on historical contingency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Amount of bioinformatics data is very very large.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Nucleotide sequence databanks: 1.7 x 10</a:t>
            </a:r>
            <a:r>
              <a:rPr lang="en-US" baseline="30000" dirty="0" smtClean="0"/>
              <a:t>12</a:t>
            </a:r>
            <a:r>
              <a:rPr lang="en-US" dirty="0" smtClean="0"/>
              <a:t> bases (increasing), or 1.7 TB, 567 Human Genome Equivalent (567 huges, human: 3x10</a:t>
            </a:r>
            <a:r>
              <a:rPr lang="en-US" baseline="30000" dirty="0" smtClean="0"/>
              <a:t>9</a:t>
            </a:r>
            <a:r>
              <a:rPr lang="en-US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Database of macromolecular structure: &gt; 50,000 entries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Dogma: central and peripheral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far, this paradigm does not include levels higher than the molecular levels of structure and organization</a:t>
            </a:r>
          </a:p>
          <a:p>
            <a:r>
              <a:rPr lang="en-US" dirty="0" smtClean="0"/>
              <a:t>E.g. how tissues become specialized during development</a:t>
            </a:r>
          </a:p>
          <a:p>
            <a:r>
              <a:rPr lang="en-US" dirty="0" smtClean="0"/>
              <a:t>E.g. how environmental effects exert control over genetic events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 and data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databank include</a:t>
            </a:r>
          </a:p>
          <a:p>
            <a:pPr lvl="1"/>
            <a:r>
              <a:rPr lang="en-US" dirty="0" smtClean="0"/>
              <a:t>an archive of information</a:t>
            </a:r>
          </a:p>
          <a:p>
            <a:pPr lvl="1"/>
            <a:r>
              <a:rPr lang="en-US" dirty="0" smtClean="0"/>
              <a:t>logical organization or structure of information – schema</a:t>
            </a:r>
          </a:p>
          <a:p>
            <a:pPr lvl="1"/>
            <a:r>
              <a:rPr lang="en-US" dirty="0" smtClean="0"/>
              <a:t>tools to gain access</a:t>
            </a:r>
          </a:p>
          <a:p>
            <a:r>
              <a:rPr lang="en-US" dirty="0" smtClean="0"/>
              <a:t>Databanks in molecular biology:</a:t>
            </a:r>
          </a:p>
          <a:p>
            <a:pPr lvl="1"/>
            <a:r>
              <a:rPr lang="en-US" dirty="0" smtClean="0"/>
              <a:t>Archival databanks of biological information (DNA, protein sequences, variations, nucleic acid and protein structures,  genome, protein expression patterns, metabolic pathways)</a:t>
            </a:r>
          </a:p>
          <a:p>
            <a:pPr lvl="1"/>
            <a:r>
              <a:rPr lang="en-US" dirty="0" smtClean="0"/>
              <a:t>Derived databanks (sequence motifs, classifications </a:t>
            </a:r>
            <a:r>
              <a:rPr lang="en-US" smtClean="0"/>
              <a:t>or </a:t>
            </a:r>
            <a:r>
              <a:rPr lang="en-US" smtClean="0"/>
              <a:t>relations)</a:t>
            </a:r>
            <a:endParaRPr lang="en-US" dirty="0" smtClean="0"/>
          </a:p>
          <a:p>
            <a:pPr lvl="1"/>
            <a:r>
              <a:rPr lang="en-US" dirty="0" smtClean="0"/>
              <a:t>Bibliographic databanks</a:t>
            </a:r>
          </a:p>
          <a:p>
            <a:pPr lvl="1"/>
            <a:r>
              <a:rPr lang="en-US" dirty="0" smtClean="0"/>
              <a:t>Databanks of web site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flow in bioinformatics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Scientist deposits an experiment result -&gt; data enter bioinformatics establishments</a:t>
            </a:r>
          </a:p>
          <a:p>
            <a:r>
              <a:rPr lang="en-US" sz="2800" dirty="0" smtClean="0"/>
              <a:t>Information-retrieval projects</a:t>
            </a:r>
          </a:p>
          <a:p>
            <a:pPr lvl="1"/>
            <a:r>
              <a:rPr lang="en-US" sz="2400" dirty="0" smtClean="0"/>
              <a:t>Integrating new entries into search engine</a:t>
            </a:r>
          </a:p>
          <a:p>
            <a:pPr lvl="1"/>
            <a:r>
              <a:rPr lang="en-US" sz="2400" dirty="0" smtClean="0"/>
              <a:t>Extracting useful subsets of data</a:t>
            </a:r>
          </a:p>
          <a:p>
            <a:pPr lvl="1"/>
            <a:r>
              <a:rPr lang="en-US" sz="2400" dirty="0" smtClean="0"/>
              <a:t>Deriving new types of information</a:t>
            </a:r>
          </a:p>
          <a:p>
            <a:pPr lvl="1"/>
            <a:r>
              <a:rPr lang="en-US" sz="2400" dirty="0" smtClean="0"/>
              <a:t>Recombining data in different ways</a:t>
            </a:r>
          </a:p>
          <a:p>
            <a:pPr lvl="1"/>
            <a:r>
              <a:rPr lang="en-US" sz="2400" dirty="0" smtClean="0"/>
              <a:t>Reannotating the data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Curation, annotation and quality control</a:t>
            </a:r>
          </a:p>
          <a:p>
            <a:r>
              <a:rPr lang="en-US" dirty="0" smtClean="0"/>
              <a:t>The World Wide Web</a:t>
            </a:r>
          </a:p>
          <a:p>
            <a:r>
              <a:rPr lang="en-US" dirty="0" smtClean="0"/>
              <a:t>Electronic publication</a:t>
            </a:r>
          </a:p>
          <a:p>
            <a:r>
              <a:rPr lang="en-US" dirty="0" smtClean="0"/>
              <a:t>Computer and computer science</a:t>
            </a:r>
          </a:p>
          <a:p>
            <a:pPr lvl="1"/>
            <a:r>
              <a:rPr lang="en-US" dirty="0" smtClean="0"/>
              <a:t>Analysis of algorithms</a:t>
            </a:r>
          </a:p>
          <a:p>
            <a:pPr lvl="1"/>
            <a:r>
              <a:rPr lang="en-US" dirty="0" smtClean="0"/>
              <a:t>Data structures and information retrieval</a:t>
            </a:r>
          </a:p>
          <a:p>
            <a:pPr lvl="1"/>
            <a:r>
              <a:rPr lang="en-US" dirty="0" smtClean="0"/>
              <a:t>Software engineering</a:t>
            </a:r>
          </a:p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The field is best left to specialists, with advanced training in computer science</a:t>
            </a:r>
          </a:p>
          <a:p>
            <a:pPr lvl="1"/>
            <a:r>
              <a:rPr lang="en-US" dirty="0" smtClean="0"/>
              <a:t>PERL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classification and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nomenclature is based on idea that living things are divided into units called species</a:t>
            </a:r>
          </a:p>
          <a:p>
            <a:r>
              <a:rPr lang="en-US" dirty="0" smtClean="0"/>
              <a:t>Originally the Linnaean system was only a classification based on observed similarities</a:t>
            </a:r>
          </a:p>
          <a:p>
            <a:pPr lvl="1"/>
            <a:r>
              <a:rPr lang="en-US" dirty="0" smtClean="0"/>
              <a:t>Homologous vs convergent evolution</a:t>
            </a:r>
          </a:p>
          <a:p>
            <a:r>
              <a:rPr lang="en-US" dirty="0" smtClean="0"/>
              <a:t>Sequence analysis gives the most unambiguous evidence for the relationships among species</a:t>
            </a:r>
          </a:p>
          <a:p>
            <a:r>
              <a:rPr lang="en-US" dirty="0" smtClean="0"/>
              <a:t>On the basis of 15S rRNAs, C. Woese divided living things most fundamentally into three Domains (figure next slide). </a:t>
            </a:r>
          </a:p>
          <a:p>
            <a:r>
              <a:rPr lang="en-US" dirty="0" smtClean="0"/>
              <a:t>Bacteria and Archaea are prokaryotes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 classification and nomenclature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C:\MyWork\_2011Spring_UNCG_526_Bioinformatics\Book_instructor\Lesk\Figures\Ch1\ch01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352283" cy="304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sequences to determine phylogenetic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 – measurement of resemblance and difference</a:t>
            </a:r>
          </a:p>
          <a:p>
            <a:r>
              <a:rPr lang="en-US" dirty="0" smtClean="0"/>
              <a:t>Homology – the sequences and the organisms in which they occur are descended from a common ancestor, with the implication that the similarities are shared ancestral characteristics</a:t>
            </a:r>
          </a:p>
          <a:p>
            <a:r>
              <a:rPr lang="en-US" dirty="0" smtClean="0"/>
              <a:t>To answer phylogenetic or evolutionary relatedness questions, specialists have undertaken careful calibrations of sequence similarities and divergences</a:t>
            </a:r>
          </a:p>
          <a:p>
            <a:r>
              <a:rPr lang="en-US" dirty="0" smtClean="0"/>
              <a:t>Limited power of our tools, challenging phylogenetic problems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 for similar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Search of a database for items similar to a probe</a:t>
            </a:r>
          </a:p>
          <a:p>
            <a:r>
              <a:rPr lang="en-US" sz="2800" dirty="0" smtClean="0"/>
              <a:t>E.g. Identify a human gene responsible for some disease, to determine whether related genes appear in other species</a:t>
            </a:r>
          </a:p>
          <a:p>
            <a:r>
              <a:rPr lang="en-US" sz="2800" dirty="0" smtClean="0"/>
              <a:t>Trade off between sensitive and selectivity</a:t>
            </a:r>
          </a:p>
          <a:p>
            <a:r>
              <a:rPr lang="en-US" sz="2800" dirty="0" smtClean="0"/>
              <a:t>Power tool – PSI-BLAST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Proteins play a variety roles in life processes</a:t>
            </a:r>
          </a:p>
          <a:p>
            <a:r>
              <a:rPr lang="en-US" sz="2000" dirty="0" smtClean="0"/>
              <a:t>Molecular structure</a:t>
            </a:r>
          </a:p>
          <a:p>
            <a:r>
              <a:rPr lang="en-US" sz="2000" dirty="0" smtClean="0"/>
              <a:t>&gt; 50,000 protein structures are now known, determined by X-ray crystallography or nuclear magnetic resonance (NMR)</a:t>
            </a:r>
          </a:p>
          <a:p>
            <a:r>
              <a:rPr lang="en-US" sz="2000" dirty="0" smtClean="0"/>
              <a:t>Chemically, protein molecules are long polymers (several thousand atoms), composed of uniform repetitive backbone (mainchain) with a particular sidechain attached to each residue.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 descr="C:\MyWork\_2011Spring_UNCG_526_Bioinformatics\Book_instructor\Lesk\Figures\Ch1\ch01f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78136"/>
            <a:ext cx="7467600" cy="166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Primary structure: amino acid sequence</a:t>
            </a:r>
          </a:p>
          <a:p>
            <a:r>
              <a:rPr lang="en-US" dirty="0" smtClean="0"/>
              <a:t>Secondary structure: hydrogen-bonding pattern (e.g. helices, sheets – next slide)</a:t>
            </a:r>
          </a:p>
          <a:p>
            <a:r>
              <a:rPr lang="en-US" dirty="0" smtClean="0"/>
              <a:t>Tertiary structure: assembly and interactions of helices and sheets</a:t>
            </a:r>
          </a:p>
          <a:p>
            <a:r>
              <a:rPr lang="en-US" dirty="0" smtClean="0"/>
              <a:t>Quaternary structure: for proteins composed of more that one subunit, assembly of the monomers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Supersecondary structure</a:t>
            </a:r>
          </a:p>
          <a:p>
            <a:r>
              <a:rPr lang="en-US" dirty="0" smtClean="0"/>
              <a:t>Domains</a:t>
            </a:r>
          </a:p>
          <a:p>
            <a:r>
              <a:rPr lang="en-US" dirty="0" smtClean="0"/>
              <a:t>Modular proteins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MyWork\_2011Spring_UNCG_526_Bioinformatics\Book_instructor\Lesk\Figures\Ch1\ch01f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962400" cy="2551546"/>
          </a:xfrm>
          <a:prstGeom prst="rect">
            <a:avLst/>
          </a:prstGeom>
          <a:noFill/>
        </p:spPr>
      </p:pic>
      <p:pic>
        <p:nvPicPr>
          <p:cNvPr id="1027" name="Picture 3" descr="C:\MyWork\_2011Spring_UNCG_526_Bioinformatics\Book_instructor\Lesk\Figures\Ch1\ch01f0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33800"/>
            <a:ext cx="4573077" cy="2909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protein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098" name="Picture 2" descr="C:\MyWork\_2011Spring_UNCG_526_Bioinformatics\Book_instructor\Lesk\Figures\Ch1\ch01f0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589712" cy="2514600"/>
          </a:xfrm>
          <a:prstGeom prst="rect">
            <a:avLst/>
          </a:prstGeom>
          <a:noFill/>
        </p:spPr>
      </p:pic>
      <p:pic>
        <p:nvPicPr>
          <p:cNvPr id="4099" name="Picture 3" descr="C:\MyWork\_2011Spring_UNCG_526_Bioinformatics\Book_instructor\Lesk\Figures\Ch1\ch01f0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3577" y="3962400"/>
            <a:ext cx="4996023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structure of proteins</a:t>
            </a:r>
          </a:p>
          <a:p>
            <a:r>
              <a:rPr lang="el-GR" dirty="0" smtClean="0"/>
              <a:t>α</a:t>
            </a:r>
            <a:r>
              <a:rPr lang="en-US" dirty="0" smtClean="0"/>
              <a:t>-Helix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5867400"/>
            <a:ext cx="9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-Sheet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structure prediction and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Amino acid sequence of a protein dictates its 3D structure</a:t>
            </a:r>
          </a:p>
          <a:p>
            <a:r>
              <a:rPr lang="en-US" sz="2800" dirty="0" smtClean="0"/>
              <a:t>It should be possible to devise an algorithm to predict protein structure from amino acid sequence (very difficult)</a:t>
            </a:r>
          </a:p>
          <a:p>
            <a:r>
              <a:rPr lang="en-US" sz="2800" dirty="0" smtClean="0"/>
              <a:t>Less ambitious goals (problems)</a:t>
            </a:r>
          </a:p>
          <a:p>
            <a:pPr lvl="1"/>
            <a:r>
              <a:rPr lang="en-US" sz="2400" dirty="0" smtClean="0"/>
              <a:t>Secondary structure prediction</a:t>
            </a:r>
          </a:p>
          <a:p>
            <a:pPr lvl="1"/>
            <a:r>
              <a:rPr lang="en-US" sz="2400" dirty="0" smtClean="0"/>
              <a:t>Fold recognition</a:t>
            </a:r>
          </a:p>
          <a:p>
            <a:pPr lvl="1"/>
            <a:r>
              <a:rPr lang="en-US" sz="2400" dirty="0" smtClean="0"/>
              <a:t>Homology modeling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Proteomics</a:t>
            </a:r>
          </a:p>
          <a:p>
            <a:r>
              <a:rPr lang="en-US" sz="2800" dirty="0" smtClean="0"/>
              <a:t>Systems biology</a:t>
            </a:r>
          </a:p>
          <a:p>
            <a:r>
              <a:rPr lang="en-US" sz="2800" dirty="0" smtClean="0"/>
              <a:t>Clinical implications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</a:t>
            </a:r>
            <a:r>
              <a:rPr lang="en-US" dirty="0" smtClean="0"/>
              <a:t>and quantity of data encouraged scientists to aim at ambitious goals:</a:t>
            </a:r>
          </a:p>
          <a:p>
            <a:pPr lvl="1"/>
            <a:r>
              <a:rPr lang="en-US" dirty="0" smtClean="0"/>
              <a:t>Saw life clearly and saw in whole</a:t>
            </a:r>
          </a:p>
          <a:p>
            <a:pPr lvl="1"/>
            <a:r>
              <a:rPr lang="en-US" dirty="0" smtClean="0"/>
              <a:t>Interrelate sequence, 3D structure, expression pattern, interaction and function of individual protein, nucleic acids and protein-nucleic acid complexes</a:t>
            </a:r>
          </a:p>
          <a:p>
            <a:pPr lvl="1"/>
            <a:r>
              <a:rPr lang="en-US" dirty="0" smtClean="0"/>
              <a:t>Integrate the data into a system</a:t>
            </a:r>
          </a:p>
          <a:p>
            <a:pPr lvl="1"/>
            <a:r>
              <a:rPr lang="en-US" dirty="0" smtClean="0"/>
              <a:t>“Travel backward and forward in time”, evolutionary history and scientific modification of biological system</a:t>
            </a:r>
          </a:p>
          <a:p>
            <a:pPr lvl="1"/>
            <a:r>
              <a:rPr lang="en-US" dirty="0" smtClean="0"/>
              <a:t>Support applications to medicine, agriculture and technology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space and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difficult to define life. What is life made of?</a:t>
            </a:r>
          </a:p>
          <a:p>
            <a:r>
              <a:rPr lang="en-US" dirty="0" smtClean="0"/>
              <a:t>Organisms are made of cells</a:t>
            </a:r>
          </a:p>
          <a:p>
            <a:r>
              <a:rPr lang="en-US" dirty="0" smtClean="0"/>
              <a:t>A great diversity of cells exist in nature, but they have some common features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pPr lvl="1"/>
            <a:r>
              <a:rPr lang="en-US" dirty="0" smtClean="0"/>
              <a:t>Born, eat, replicate, and die</a:t>
            </a:r>
          </a:p>
          <a:p>
            <a:pPr lvl="1"/>
            <a:r>
              <a:rPr lang="en-US" dirty="0" smtClean="0"/>
              <a:t>A cell would be roughly analogous to a car factory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figure-01-02b-2"/>
          <p:cNvPicPr>
            <a:picLocks noChangeAspect="1" noChangeArrowheads="1"/>
          </p:cNvPicPr>
          <p:nvPr/>
        </p:nvPicPr>
        <p:blipFill>
          <a:blip r:embed="rId2" cstate="print"/>
          <a:srcRect t="9213"/>
          <a:stretch>
            <a:fillRect/>
          </a:stretch>
        </p:blipFill>
        <p:spPr>
          <a:xfrm>
            <a:off x="5217042" y="4191000"/>
            <a:ext cx="3469758" cy="2209800"/>
          </a:xfrm>
          <a:prstGeom prst="rect">
            <a:avLst/>
          </a:prstGeom>
          <a:noFill/>
          <a:ln/>
        </p:spPr>
      </p:pic>
      <p:pic>
        <p:nvPicPr>
          <p:cNvPr id="6" name="Picture 4" descr="figure-01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4114800"/>
            <a:ext cx="3581400" cy="2438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is the change over time in the world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process of evolution change distributions of genotypes and phenotypes in successive generations</a:t>
            </a:r>
          </a:p>
          <a:p>
            <a:r>
              <a:rPr lang="en-US" dirty="0" smtClean="0"/>
              <a:t>Genotype – an organism’s genetic information, sequence of its genome</a:t>
            </a:r>
          </a:p>
          <a:p>
            <a:r>
              <a:rPr lang="en-US" dirty="0" smtClean="0"/>
              <a:t>Phenotype – other observable features of an organism – macroscopic and biochemical </a:t>
            </a:r>
          </a:p>
          <a:p>
            <a:r>
              <a:rPr lang="en-US" dirty="0" smtClean="0"/>
              <a:t>Mechanism of evolution</a:t>
            </a:r>
          </a:p>
          <a:p>
            <a:pPr lvl="1"/>
            <a:r>
              <a:rPr lang="en-US" dirty="0" smtClean="0"/>
              <a:t>Mutations (point substitutions, insertions and deletions, and transpositions)</a:t>
            </a:r>
          </a:p>
          <a:p>
            <a:pPr lvl="1"/>
            <a:r>
              <a:rPr lang="en-US" dirty="0" smtClean="0"/>
              <a:t>Recombination</a:t>
            </a:r>
          </a:p>
          <a:p>
            <a:pPr lvl="1"/>
            <a:r>
              <a:rPr lang="en-US" dirty="0" smtClean="0"/>
              <a:t>Gene duplication / Gene loss / Gene flow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DNA --&gt; </a:t>
            </a:r>
            <a:r>
              <a:rPr lang="en-US" sz="2000" i="1" dirty="0" smtClean="0"/>
              <a:t>transcription</a:t>
            </a:r>
            <a:r>
              <a:rPr lang="en-US" sz="2800" dirty="0" smtClean="0"/>
              <a:t> --&gt; RNA --&gt; </a:t>
            </a:r>
            <a:r>
              <a:rPr lang="en-US" sz="2000" i="1" dirty="0" smtClean="0"/>
              <a:t>translation</a:t>
            </a:r>
            <a:r>
              <a:rPr lang="en-US" sz="2800" dirty="0" smtClean="0"/>
              <a:t> --&gt; protein</a:t>
            </a:r>
          </a:p>
          <a:p>
            <a:r>
              <a:rPr lang="en-US" dirty="0" smtClean="0"/>
              <a:t>Is referred to as </a:t>
            </a:r>
            <a:r>
              <a:rPr lang="en-US" i="1" dirty="0" smtClean="0"/>
              <a:t>the central dogma in molecular biology </a:t>
            </a:r>
            <a:br>
              <a:rPr lang="en-US" i="1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DNA sequence determines protein sequence</a:t>
            </a:r>
          </a:p>
          <a:p>
            <a:r>
              <a:rPr lang="en-US" dirty="0" smtClean="0"/>
              <a:t>Protein sequence determines protein structure</a:t>
            </a:r>
          </a:p>
          <a:p>
            <a:r>
              <a:rPr lang="en-US" dirty="0" smtClean="0"/>
              <a:t>Protein structure determines protein function</a:t>
            </a:r>
          </a:p>
          <a:p>
            <a:r>
              <a:rPr lang="en-US" dirty="0" smtClean="0"/>
              <a:t>Regulatory mechanisms, delivers the right amount of the right function to the right place at the right time </a:t>
            </a:r>
            <a:br>
              <a:rPr lang="en-US" dirty="0" smtClean="0"/>
            </a:br>
            <a:r>
              <a:rPr lang="en-US" sz="1800" dirty="0" smtClean="0"/>
              <a:t>(Lesk,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 of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DNA --&gt; </a:t>
            </a:r>
            <a:r>
              <a:rPr lang="en-US" sz="2000" i="1" dirty="0" smtClean="0"/>
              <a:t>transcription</a:t>
            </a:r>
            <a:r>
              <a:rPr lang="en-US" sz="2800" dirty="0" smtClean="0"/>
              <a:t> --&gt; RNA --&gt; </a:t>
            </a:r>
            <a:r>
              <a:rPr lang="en-US" sz="2000" i="1" dirty="0" smtClean="0"/>
              <a:t>translation</a:t>
            </a:r>
            <a:r>
              <a:rPr lang="en-US" sz="2800" dirty="0" smtClean="0"/>
              <a:t> --&gt; protein</a:t>
            </a:r>
          </a:p>
          <a:p>
            <a:r>
              <a:rPr lang="en-US" dirty="0" smtClean="0"/>
              <a:t>Is referred to as </a:t>
            </a:r>
            <a:r>
              <a:rPr lang="en-US" i="1" dirty="0" smtClean="0"/>
              <a:t>the central dogma in molecular biology </a:t>
            </a:r>
            <a:br>
              <a:rPr lang="en-US" i="1" dirty="0" smtClean="0"/>
            </a:b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DNA sequence determines protein sequence</a:t>
            </a:r>
          </a:p>
          <a:p>
            <a:r>
              <a:rPr lang="en-US" dirty="0" smtClean="0"/>
              <a:t>Protein sequence determines protein structure</a:t>
            </a:r>
          </a:p>
          <a:p>
            <a:r>
              <a:rPr lang="en-US" dirty="0" smtClean="0"/>
              <a:t>Protein structure determines protein function</a:t>
            </a:r>
          </a:p>
          <a:p>
            <a:r>
              <a:rPr lang="en-US" dirty="0" smtClean="0"/>
              <a:t>Regulatory mechanisms, delivers the right amount of the right function to the right place at the right time </a:t>
            </a:r>
            <a:br>
              <a:rPr lang="en-US" dirty="0" smtClean="0"/>
            </a:br>
            <a:r>
              <a:rPr lang="en-US" sz="1800" dirty="0" smtClean="0"/>
              <a:t>(Lesk, 2008)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biology: a brief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All life on this planet depends mainly on three types of molecules: DNA, RNA, and proteins</a:t>
            </a:r>
          </a:p>
          <a:p>
            <a:r>
              <a:rPr lang="en-US" dirty="0" smtClean="0"/>
              <a:t>A cell’s DNA holds a library describing how the cell works</a:t>
            </a:r>
          </a:p>
          <a:p>
            <a:r>
              <a:rPr lang="en-US" dirty="0" smtClean="0"/>
              <a:t>RNA acts to transfer short pieces of information to different places in the cell, smaller volumes of information are used as templates to synthesize proteins</a:t>
            </a:r>
          </a:p>
          <a:p>
            <a:r>
              <a:rPr lang="en-US" dirty="0" smtClean="0"/>
              <a:t>Proteins perform biochemical reactions, send signals to other cells, form body’s components, and do the actual work of the cell. </a:t>
            </a:r>
            <a:r>
              <a:rPr lang="en-US" sz="1800" dirty="0" smtClean="0"/>
              <a:t>(Jones and Pevzner, 2004)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Proteinsynthe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522" y="1676400"/>
            <a:ext cx="269487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41087838991512f75e9e501a456dec9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CBE6AEB-43AC-43CE-9DD7-EBA62501C4DA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E854EE9D-FED5-4CA7-9EDE-C6C4700C63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735</TotalTime>
  <Words>1650</Words>
  <Application>Microsoft Office PowerPoint</Application>
  <PresentationFormat>On-screen Show (4:3)</PresentationFormat>
  <Paragraphs>268</Paragraphs>
  <Slides>32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GreenWave_BusDesignSlides</vt:lpstr>
      <vt:lpstr>Introduction to Bioinformatics</vt:lpstr>
      <vt:lpstr>Introduction</vt:lpstr>
      <vt:lpstr>Introduction</vt:lpstr>
      <vt:lpstr>Introduction</vt:lpstr>
      <vt:lpstr>Life in space and time</vt:lpstr>
      <vt:lpstr>Evolution is the change over time in the world of living things</vt:lpstr>
      <vt:lpstr>Central dogma of biology</vt:lpstr>
      <vt:lpstr>Central dogma of biology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Molecular biology: a brief introduction</vt:lpstr>
      <vt:lpstr>Protein structure prediction : a brief introduction</vt:lpstr>
      <vt:lpstr>Protein structure prediction : a brief introduction</vt:lpstr>
      <vt:lpstr>Protein structure prediction : a brief introduction</vt:lpstr>
      <vt:lpstr>Dogma: central and peripheral</vt:lpstr>
      <vt:lpstr>Dogma: central and peripheral</vt:lpstr>
      <vt:lpstr>Dogma: central and peripheral</vt:lpstr>
      <vt:lpstr>Observables and data archives</vt:lpstr>
      <vt:lpstr>Information flow in bioinformatics</vt:lpstr>
      <vt:lpstr>Other topics</vt:lpstr>
      <vt:lpstr>Biological classification and nomenclature</vt:lpstr>
      <vt:lpstr>Biological classification and nomenclature</vt:lpstr>
      <vt:lpstr>Use of sequences to determine phylogenetic relationships</vt:lpstr>
      <vt:lpstr>Searching for similar sequences</vt:lpstr>
      <vt:lpstr>Introduction to protein structure</vt:lpstr>
      <vt:lpstr>Introduction to protein structure</vt:lpstr>
      <vt:lpstr>Introduction to protein structure</vt:lpstr>
      <vt:lpstr>Protein structure prediction and engineering</vt:lpstr>
      <vt:lpstr>Other topics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Lee Leong</dc:creator>
  <cp:lastModifiedBy>Lee Leong</cp:lastModifiedBy>
  <cp:revision>145</cp:revision>
  <dcterms:created xsi:type="dcterms:W3CDTF">2010-10-18T02:21:59Z</dcterms:created>
  <dcterms:modified xsi:type="dcterms:W3CDTF">2011-01-19T22:21:30Z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