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handoutMasterIdLst>
    <p:handoutMasterId r:id="rId26"/>
  </p:handoutMasterIdLst>
  <p:sldIdLst>
    <p:sldId id="256" r:id="rId5"/>
    <p:sldId id="258" r:id="rId6"/>
    <p:sldId id="259" r:id="rId7"/>
    <p:sldId id="260" r:id="rId8"/>
    <p:sldId id="261" r:id="rId9"/>
    <p:sldId id="267" r:id="rId10"/>
    <p:sldId id="262" r:id="rId11"/>
    <p:sldId id="263" r:id="rId12"/>
    <p:sldId id="264" r:id="rId13"/>
    <p:sldId id="265" r:id="rId14"/>
    <p:sldId id="266" r:id="rId15"/>
    <p:sldId id="268" r:id="rId16"/>
    <p:sldId id="269" r:id="rId17"/>
    <p:sldId id="276" r:id="rId18"/>
    <p:sldId id="270" r:id="rId19"/>
    <p:sldId id="271" r:id="rId20"/>
    <p:sldId id="272" r:id="rId21"/>
    <p:sldId id="273" r:id="rId22"/>
    <p:sldId id="274" r:id="rId23"/>
    <p:sldId id="27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61" autoAdjust="0"/>
    <p:restoredTop sz="93508" autoAdjust="0"/>
  </p:normalViewPr>
  <p:slideViewPr>
    <p:cSldViewPr>
      <p:cViewPr varScale="1">
        <p:scale>
          <a:sx n="85" d="100"/>
          <a:sy n="85" d="100"/>
        </p:scale>
        <p:origin x="-181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1" d="100"/>
          <a:sy n="81" d="100"/>
        </p:scale>
        <p:origin x="-208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721B00-6FC2-41C5-8CC8-B9EEA04C504C}" type="datetimeFigureOut">
              <a:rPr lang="en-US" smtClean="0"/>
              <a:pPr/>
              <a:t>2/23/2011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498FED-E309-4234-8533-7FE78C077757}"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64F934-0B1F-4A2D-B327-660F7F58F120}" type="datetimeFigureOut">
              <a:rPr lang="en-US" smtClean="0"/>
              <a:pPr/>
              <a:t>2/23/2011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4592BD-A84E-44A3-8DF7-E6ED0C1DA78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4592BD-A84E-44A3-8DF7-E6ED0C1DA78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4592BD-A84E-44A3-8DF7-E6ED0C1DA784}"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4592BD-A84E-44A3-8DF7-E6ED0C1DA784}"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4592BD-A84E-44A3-8DF7-E6ED0C1DA784}"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4592BD-A84E-44A3-8DF7-E6ED0C1DA784}"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4592BD-A84E-44A3-8DF7-E6ED0C1DA784}"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4592BD-A84E-44A3-8DF7-E6ED0C1DA784}"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4592BD-A84E-44A3-8DF7-E6ED0C1DA784}"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4592BD-A84E-44A3-8DF7-E6ED0C1DA784}"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4592BD-A84E-44A3-8DF7-E6ED0C1DA784}"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4592BD-A84E-44A3-8DF7-E6ED0C1DA784}"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4592BD-A84E-44A3-8DF7-E6ED0C1DA784}"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4592BD-A84E-44A3-8DF7-E6ED0C1DA784}" type="slidenum">
              <a:rPr lang="en-US" smtClean="0"/>
              <a:pPr/>
              <a:t>20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4592BD-A84E-44A3-8DF7-E6ED0C1DA784}"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4592BD-A84E-44A3-8DF7-E6ED0C1DA784}"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4592BD-A84E-44A3-8DF7-E6ED0C1DA78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4592BD-A84E-44A3-8DF7-E6ED0C1DA78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4592BD-A84E-44A3-8DF7-E6ED0C1DA78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4592BD-A84E-44A3-8DF7-E6ED0C1DA784}"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4592BD-A84E-44A3-8DF7-E6ED0C1DA784}"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5" name="Rectangle 4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p:cNvGrpSpPr/>
          <p:nvPr userDrawn="1"/>
        </p:nvGrpSpPr>
        <p:grpSpPr>
          <a:xfrm>
            <a:off x="0" y="2267858"/>
            <a:ext cx="4191000" cy="4590144"/>
            <a:chOff x="-1" y="1600199"/>
            <a:chExt cx="4501019" cy="5257801"/>
          </a:xfrm>
        </p:grpSpPr>
        <p:sp>
          <p:nvSpPr>
            <p:cNvPr id="39" name="Freeform 7"/>
            <p:cNvSpPr>
              <a:spLocks/>
            </p:cNvSpPr>
            <p:nvPr userDrawn="1"/>
          </p:nvSpPr>
          <p:spPr bwMode="auto">
            <a:xfrm>
              <a:off x="-1" y="1600199"/>
              <a:ext cx="4127498" cy="2514600"/>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8"/>
            <p:cNvSpPr>
              <a:spLocks/>
            </p:cNvSpPr>
            <p:nvPr userDrawn="1"/>
          </p:nvSpPr>
          <p:spPr bwMode="auto">
            <a:xfrm>
              <a:off x="-1" y="3581398"/>
              <a:ext cx="1600200" cy="3276599"/>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9"/>
            <p:cNvSpPr>
              <a:spLocks/>
            </p:cNvSpPr>
            <p:nvPr userDrawn="1"/>
          </p:nvSpPr>
          <p:spPr bwMode="auto">
            <a:xfrm>
              <a:off x="0" y="2438399"/>
              <a:ext cx="2895599" cy="2154237"/>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10"/>
            <p:cNvSpPr>
              <a:spLocks/>
            </p:cNvSpPr>
            <p:nvPr userDrawn="1"/>
          </p:nvSpPr>
          <p:spPr bwMode="auto">
            <a:xfrm>
              <a:off x="1224419" y="3886199"/>
              <a:ext cx="3276599" cy="2971800"/>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11"/>
            <p:cNvSpPr>
              <a:spLocks/>
            </p:cNvSpPr>
            <p:nvPr userDrawn="1"/>
          </p:nvSpPr>
          <p:spPr bwMode="auto">
            <a:xfrm>
              <a:off x="876758" y="3994150"/>
              <a:ext cx="1719262" cy="2863850"/>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7" name="Freeform 46"/>
          <p:cNvSpPr>
            <a:spLocks/>
          </p:cNvSpPr>
          <p:nvPr userDrawn="1"/>
        </p:nvSpPr>
        <p:spPr bwMode="auto">
          <a:xfrm>
            <a:off x="7543800" y="0"/>
            <a:ext cx="1600201" cy="2209800"/>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Freeform 47"/>
          <p:cNvSpPr>
            <a:spLocks/>
          </p:cNvSpPr>
          <p:nvPr userDrawn="1"/>
        </p:nvSpPr>
        <p:spPr bwMode="auto">
          <a:xfrm>
            <a:off x="3733800" y="5715000"/>
            <a:ext cx="5029200"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userDrawn="1">
            <p:ph type="ctrTitle"/>
          </p:nvPr>
        </p:nvSpPr>
        <p:spPr>
          <a:xfrm>
            <a:off x="990600" y="1116449"/>
            <a:ext cx="6858000" cy="707886"/>
          </a:xfrm>
        </p:spPr>
        <p:txBody>
          <a:bodyPr wrap="square">
            <a:spAutoFit/>
          </a:bodyPr>
          <a:lstStyle>
            <a:lvl1pPr algn="r">
              <a:defRPr sz="4000">
                <a:solidFill>
                  <a:schemeClr val="tx1"/>
                </a:solidFill>
              </a:defRPr>
            </a:lvl1pPr>
          </a:lstStyle>
          <a:p>
            <a:r>
              <a:rPr lang="en-US" dirty="0" smtClean="0"/>
              <a:t>Click to edit Master title style</a:t>
            </a:r>
            <a:endParaRPr lang="en-US" dirty="0"/>
          </a:p>
        </p:txBody>
      </p:sp>
      <p:sp>
        <p:nvSpPr>
          <p:cNvPr id="3" name="Subtitle 2"/>
          <p:cNvSpPr>
            <a:spLocks noGrp="1"/>
          </p:cNvSpPr>
          <p:nvPr userDrawn="1">
            <p:ph type="subTitle" idx="1"/>
          </p:nvPr>
        </p:nvSpPr>
        <p:spPr>
          <a:xfrm>
            <a:off x="990600" y="1900535"/>
            <a:ext cx="6858000" cy="461665"/>
          </a:xfrm>
        </p:spPr>
        <p:txBody>
          <a:bodyPr wrap="square">
            <a:sp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userDrawn="1">
            <p:ph type="dt" sz="half" idx="10"/>
          </p:nvPr>
        </p:nvSpPr>
        <p:spPr/>
        <p:txBody>
          <a:bodyPr/>
          <a:lstStyle/>
          <a:p>
            <a:fld id="{B7A958FC-BFEE-4935-AFE9-7D84E4D033E7}" type="datetime1">
              <a:rPr lang="en-US" smtClean="0"/>
              <a:pPr/>
              <a:t>2/23/2011</a:t>
            </a:fld>
            <a:endParaRPr lang="en-US" dirty="0"/>
          </a:p>
        </p:txBody>
      </p:sp>
      <p:sp>
        <p:nvSpPr>
          <p:cNvPr id="5" name="Footer Placeholder 4"/>
          <p:cNvSpPr>
            <a:spLocks noGrp="1"/>
          </p:cNvSpPr>
          <p:nvPr userDrawn="1">
            <p:ph type="ftr" sz="quarter" idx="11"/>
          </p:nvPr>
        </p:nvSpPr>
        <p:spPr/>
        <p:txBody>
          <a:bodyPr/>
          <a:lstStyle/>
          <a:p>
            <a:endParaRPr lang="en-US" dirty="0"/>
          </a:p>
        </p:txBody>
      </p:sp>
      <p:sp>
        <p:nvSpPr>
          <p:cNvPr id="6" name="Slide Number Placeholder 5"/>
          <p:cNvSpPr>
            <a:spLocks noGrp="1"/>
          </p:cNvSpPr>
          <p:nvPr userDrawn="1">
            <p:ph type="sldNum" sz="quarter" idx="12"/>
          </p:nvPr>
        </p:nvSpPr>
        <p:spPr/>
        <p:txBody>
          <a:bodyPr/>
          <a:lstStyle/>
          <a:p>
            <a:fld id="{C238F03A-58E1-4ECA-9024-348A9A81A53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7BCFAA-4433-4D84-907F-96202CDCD9F6}" type="datetime1">
              <a:rPr lang="en-US" smtClean="0"/>
              <a:pPr/>
              <a:t>2/23/2011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38F03A-58E1-4ECA-9024-348A9A81A53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B1C625-FED2-4666-A68F-522BFC49A448}" type="datetime1">
              <a:rPr lang="en-US" smtClean="0"/>
              <a:pPr/>
              <a:t>2/23/2011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38F03A-58E1-4ECA-9024-348A9A81A53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3E142A-18BE-4EBC-9A10-0D3C1D6B7118}" type="datetime1">
              <a:rPr lang="en-US" smtClean="0"/>
              <a:pPr/>
              <a:t>2/23/2011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38F03A-58E1-4ECA-9024-348A9A81A53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677A4471-65BA-473F-9EB3-006ABAD54879}" type="datetime1">
              <a:rPr lang="en-US" smtClean="0"/>
              <a:pPr/>
              <a:t>2/23/2011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38F03A-58E1-4ECA-9024-348A9A81A53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19E87C-5E66-40B2-AF6C-A203358B50FF}" type="datetime1">
              <a:rPr lang="en-US" smtClean="0"/>
              <a:pPr/>
              <a:t>2/23/2011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38F03A-58E1-4ECA-9024-348A9A81A53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C2291A-CB97-4434-9C48-ADF31683D7F1}" type="datetime1">
              <a:rPr lang="en-US" smtClean="0"/>
              <a:pPr/>
              <a:t>2/23/2011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238F03A-58E1-4ECA-9024-348A9A81A53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4B4075-EC04-4398-A80B-411F3772DBC7}" type="datetime1">
              <a:rPr lang="en-US" smtClean="0"/>
              <a:pPr/>
              <a:t>2/23/2011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238F03A-58E1-4ECA-9024-348A9A81A53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74D1D-A257-4673-BA74-93C30BF46918}" type="datetime1">
              <a:rPr lang="en-US" smtClean="0"/>
              <a:pPr/>
              <a:t>2/23/2011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238F03A-58E1-4ECA-9024-348A9A81A53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17FC22-A2F2-4BF2-82A3-084F5DC63A20}" type="datetime1">
              <a:rPr lang="en-US" smtClean="0"/>
              <a:pPr/>
              <a:t>2/23/2011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38F03A-58E1-4ECA-9024-348A9A81A53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3505DC-8F13-4A62-93F6-FE3DBA7753E2}" type="datetime1">
              <a:rPr lang="en-US" smtClean="0"/>
              <a:pPr/>
              <a:t>2/23/2011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38F03A-58E1-4ECA-9024-348A9A81A53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162F44-1E3C-46AB-B47D-2D01BCC0BD98}" type="datetime1">
              <a:rPr lang="en-US" smtClean="0"/>
              <a:pPr/>
              <a:t>2/23/2011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grpSp>
        <p:nvGrpSpPr>
          <p:cNvPr id="33" name="Group 32"/>
          <p:cNvGrpSpPr/>
          <p:nvPr/>
        </p:nvGrpSpPr>
        <p:grpSpPr>
          <a:xfrm>
            <a:off x="0" y="0"/>
            <a:ext cx="9144001" cy="6858000"/>
            <a:chOff x="0" y="0"/>
            <a:chExt cx="9144001" cy="6858000"/>
          </a:xfrm>
        </p:grpSpPr>
        <p:sp>
          <p:nvSpPr>
            <p:cNvPr id="8" name="Rectangle 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a:spLocks/>
            </p:cNvSpPr>
            <p:nvPr userDrawn="1"/>
          </p:nvSpPr>
          <p:spPr bwMode="auto">
            <a:xfrm>
              <a:off x="7543800" y="0"/>
              <a:ext cx="1600201" cy="2209800"/>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0"/>
            <p:cNvSpPr>
              <a:spLocks/>
            </p:cNvSpPr>
            <p:nvPr userDrawn="1"/>
          </p:nvSpPr>
          <p:spPr bwMode="auto">
            <a:xfrm>
              <a:off x="3733800" y="5715000"/>
              <a:ext cx="5029200"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38F03A-58E1-4ECA-9024-348A9A81A53D}" type="slidenum">
              <a:rPr lang="en-US" smtClean="0"/>
              <a:pPr/>
              <a:t>‹#›</a:t>
            </a:fld>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2" name="Group 11"/>
          <p:cNvGrpSpPr/>
          <p:nvPr/>
        </p:nvGrpSpPr>
        <p:grpSpPr>
          <a:xfrm>
            <a:off x="0" y="2855091"/>
            <a:ext cx="3581400" cy="4002909"/>
            <a:chOff x="0" y="2533588"/>
            <a:chExt cx="8022336" cy="8966516"/>
          </a:xfrm>
        </p:grpSpPr>
        <p:sp>
          <p:nvSpPr>
            <p:cNvPr id="13" name="Freeform 7"/>
            <p:cNvSpPr>
              <a:spLocks/>
            </p:cNvSpPr>
            <p:nvPr userDrawn="1"/>
          </p:nvSpPr>
          <p:spPr bwMode="auto">
            <a:xfrm>
              <a:off x="0" y="2533588"/>
              <a:ext cx="4127500" cy="2514599"/>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8"/>
            <p:cNvSpPr>
              <a:spLocks/>
            </p:cNvSpPr>
            <p:nvPr userDrawn="1"/>
          </p:nvSpPr>
          <p:spPr bwMode="auto">
            <a:xfrm>
              <a:off x="0" y="4980432"/>
              <a:ext cx="3184026" cy="6519672"/>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9"/>
            <p:cNvSpPr>
              <a:spLocks/>
            </p:cNvSpPr>
            <p:nvPr userDrawn="1"/>
          </p:nvSpPr>
          <p:spPr bwMode="auto">
            <a:xfrm>
              <a:off x="0" y="3371787"/>
              <a:ext cx="2895599" cy="2154237"/>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10"/>
            <p:cNvSpPr>
              <a:spLocks/>
            </p:cNvSpPr>
            <p:nvPr userDrawn="1"/>
          </p:nvSpPr>
          <p:spPr bwMode="auto">
            <a:xfrm>
              <a:off x="1502664" y="5586916"/>
              <a:ext cx="6519672" cy="5913188"/>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1"/>
            <p:cNvSpPr>
              <a:spLocks/>
            </p:cNvSpPr>
            <p:nvPr userDrawn="1"/>
          </p:nvSpPr>
          <p:spPr bwMode="auto">
            <a:xfrm>
              <a:off x="1155002" y="5801712"/>
              <a:ext cx="3420932" cy="5698392"/>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0600" y="1116448"/>
            <a:ext cx="6858000" cy="830997"/>
          </a:xfrm>
        </p:spPr>
        <p:txBody>
          <a:bodyPr anchor="t"/>
          <a:lstStyle/>
          <a:p>
            <a:r>
              <a:rPr lang="en-US" sz="4800" dirty="0" smtClean="0"/>
              <a:t>Genome organization</a:t>
            </a:r>
            <a:endParaRPr lang="en-US" sz="4800" dirty="0"/>
          </a:p>
        </p:txBody>
      </p:sp>
      <p:sp>
        <p:nvSpPr>
          <p:cNvPr id="5" name="Subtitle 4"/>
          <p:cNvSpPr>
            <a:spLocks noGrp="1"/>
          </p:cNvSpPr>
          <p:nvPr>
            <p:ph type="subTitle" idx="1"/>
          </p:nvPr>
        </p:nvSpPr>
        <p:spPr>
          <a:xfrm>
            <a:off x="990600" y="3272135"/>
            <a:ext cx="6858000" cy="1335750"/>
          </a:xfrm>
        </p:spPr>
        <p:txBody>
          <a:bodyPr/>
          <a:lstStyle/>
          <a:p>
            <a:r>
              <a:rPr lang="en-US" sz="2800" dirty="0" smtClean="0"/>
              <a:t>Lesk, Ch 2</a:t>
            </a:r>
          </a:p>
          <a:p>
            <a:r>
              <a:rPr lang="en-US" sz="1800" dirty="0" smtClean="0"/>
              <a:t>(Lesk, 2008)</a:t>
            </a:r>
          </a:p>
          <a:p>
            <a:r>
              <a:rPr lang="en-US"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a:t>
            </a:r>
            <a:endParaRPr lang="en-US" dirty="0"/>
          </a:p>
        </p:txBody>
      </p:sp>
      <p:sp>
        <p:nvSpPr>
          <p:cNvPr id="3" name="Content Placeholder 2"/>
          <p:cNvSpPr>
            <a:spLocks noGrp="1"/>
          </p:cNvSpPr>
          <p:nvPr>
            <p:ph idx="1"/>
          </p:nvPr>
        </p:nvSpPr>
        <p:spPr/>
        <p:txBody>
          <a:bodyPr>
            <a:normAutofit/>
          </a:bodyPr>
          <a:lstStyle/>
          <a:p>
            <a:r>
              <a:rPr lang="en-US" dirty="0" smtClean="0"/>
              <a:t>In animals, </a:t>
            </a:r>
            <a:r>
              <a:rPr lang="en-US" dirty="0" err="1" smtClean="0"/>
              <a:t>methylation</a:t>
            </a:r>
            <a:r>
              <a:rPr lang="en-US" dirty="0" smtClean="0"/>
              <a:t> (catalyzed by enzymes) of DNA provides the signals for tissue-specific expression of developmentally regulated genes.</a:t>
            </a:r>
          </a:p>
          <a:p>
            <a:r>
              <a:rPr lang="en-US" dirty="0" smtClean="0"/>
              <a:t>Production of certain genes cause cells to commit suicide – process called apoptosis. </a:t>
            </a:r>
          </a:p>
          <a:p>
            <a:r>
              <a:rPr lang="en-US" dirty="0" smtClean="0"/>
              <a:t>Conclusion: to reduce genetic data to individual coding sequences is to disguise the very complex nature of the inter-relationships among them, and to ignore the historical and integrative aspects of the genome.</a:t>
            </a:r>
          </a:p>
          <a:p>
            <a:pPr>
              <a:buNone/>
            </a:pPr>
            <a:r>
              <a:rPr lang="en-US" dirty="0" smtClean="0"/>
              <a:t> </a:t>
            </a:r>
          </a:p>
          <a:p>
            <a:pPr>
              <a:lnSpc>
                <a:spcPct val="110000"/>
              </a:lnSpc>
            </a:pPr>
            <a:endParaRPr lang="en-US" dirty="0" smtClean="0"/>
          </a:p>
        </p:txBody>
      </p:sp>
      <p:sp>
        <p:nvSpPr>
          <p:cNvPr id="4" name="Slide Number Placeholder 3"/>
          <p:cNvSpPr>
            <a:spLocks noGrp="1"/>
          </p:cNvSpPr>
          <p:nvPr>
            <p:ph type="sldNum" sz="quarter" idx="12"/>
          </p:nvPr>
        </p:nvSpPr>
        <p:spPr/>
        <p:txBody>
          <a:bodyPr/>
          <a:lstStyle/>
          <a:p>
            <a:fld id="{C238F03A-58E1-4ECA-9024-348A9A81A53D}"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Robbins, R.J. (1992). Challenges in human genome project. IEEE Engineering in Medicine and Biology, 11, 25-34.</a:t>
            </a:r>
          </a:p>
          <a:p>
            <a:r>
              <a:rPr lang="en-US" dirty="0" smtClean="0"/>
              <a:t>“… </a:t>
            </a:r>
            <a:r>
              <a:rPr lang="en-US" dirty="0" smtClean="0"/>
              <a:t>Consider the 3.2 gigabytes of human genome as equivalent to 3.2 GB of files on the mass-storage device of some computer system of unknown design. … </a:t>
            </a:r>
            <a:r>
              <a:rPr lang="en-US" b="1" dirty="0" smtClean="0"/>
              <a:t>Reverse </a:t>
            </a:r>
            <a:r>
              <a:rPr lang="en-US" b="1" dirty="0" smtClean="0"/>
              <a:t>engineering </a:t>
            </a:r>
            <a:r>
              <a:rPr lang="en-US" dirty="0" smtClean="0"/>
              <a:t>that unknown computer system (both the hardware and the 3.2 GB of software) all the way back to the full set of design and maintain specifications. …. resulting image of the mass-storage device will not be a file-by-file copy, but rather a streaming dump of bytes… files are known to be fragmented… erased files… garbage… only a partial, and sometimes incorrect understanding of the CPU… 3.2 GB are the binary specifications… millions of maintenance revisions… spaghetti-coding… hackers… self-modifying code… </a:t>
            </a:r>
            <a:r>
              <a:rPr lang="en-US" dirty="0" smtClean="0"/>
              <a:t>and relying upon undocumented system quirks.</a:t>
            </a:r>
            <a:r>
              <a:rPr lang="en-US" dirty="0" smtClean="0"/>
              <a:t>”</a:t>
            </a:r>
            <a:endParaRPr lang="en-US" dirty="0" smtClean="0"/>
          </a:p>
          <a:p>
            <a:pPr>
              <a:buNone/>
            </a:pPr>
            <a:r>
              <a:rPr lang="en-US" dirty="0" smtClean="0"/>
              <a:t> </a:t>
            </a:r>
          </a:p>
          <a:p>
            <a:pPr>
              <a:lnSpc>
                <a:spcPct val="110000"/>
              </a:lnSpc>
            </a:pPr>
            <a:endParaRPr lang="en-US" dirty="0" smtClean="0"/>
          </a:p>
        </p:txBody>
      </p:sp>
      <p:sp>
        <p:nvSpPr>
          <p:cNvPr id="4" name="Slide Number Placeholder 3"/>
          <p:cNvSpPr>
            <a:spLocks noGrp="1"/>
          </p:cNvSpPr>
          <p:nvPr>
            <p:ph type="sldNum" sz="quarter" idx="12"/>
          </p:nvPr>
        </p:nvSpPr>
        <p:spPr/>
        <p:txBody>
          <a:bodyPr/>
          <a:lstStyle/>
          <a:p>
            <a:fld id="{C238F03A-58E1-4ECA-9024-348A9A81A53D}"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Proteomic</a:t>
            </a:r>
            <a:endParaRPr lang="en-US" dirty="0"/>
          </a:p>
        </p:txBody>
      </p:sp>
      <p:sp>
        <p:nvSpPr>
          <p:cNvPr id="3" name="Content Placeholder 2"/>
          <p:cNvSpPr>
            <a:spLocks noGrp="1"/>
          </p:cNvSpPr>
          <p:nvPr>
            <p:ph idx="1"/>
          </p:nvPr>
        </p:nvSpPr>
        <p:spPr/>
        <p:txBody>
          <a:bodyPr>
            <a:normAutofit lnSpcReduction="10000"/>
          </a:bodyPr>
          <a:lstStyle/>
          <a:p>
            <a:r>
              <a:rPr lang="en-US" dirty="0" smtClean="0"/>
              <a:t>An organism’s genome gives a complete but static set of specifications of the potential life of the individual.</a:t>
            </a:r>
          </a:p>
          <a:p>
            <a:r>
              <a:rPr lang="en-US" dirty="0" smtClean="0"/>
              <a:t>The state of development of the organism, depends on the amounts and distribution of its proteins.</a:t>
            </a:r>
          </a:p>
          <a:p>
            <a:r>
              <a:rPr lang="en-US" dirty="0" smtClean="0"/>
              <a:t>The proteome project deals with patterns of expression of proteins.</a:t>
            </a:r>
          </a:p>
          <a:p>
            <a:r>
              <a:rPr lang="en-US" dirty="0" smtClean="0"/>
              <a:t>The basic goal is a </a:t>
            </a:r>
            <a:r>
              <a:rPr lang="en-US" dirty="0" err="1" smtClean="0"/>
              <a:t>spatio</a:t>
            </a:r>
            <a:r>
              <a:rPr lang="en-US" dirty="0" smtClean="0"/>
              <a:t>-temporal description of the deployment of proteins in the organism.</a:t>
            </a:r>
          </a:p>
          <a:p>
            <a:r>
              <a:rPr lang="en-US" dirty="0" smtClean="0"/>
              <a:t>Some methods provides a picture of the protein-based activity of an organism, as the genome provides a complete set of potential proteins.</a:t>
            </a:r>
          </a:p>
          <a:p>
            <a:pPr>
              <a:buNone/>
            </a:pPr>
            <a:r>
              <a:rPr lang="en-US" dirty="0" smtClean="0"/>
              <a:t> </a:t>
            </a:r>
          </a:p>
          <a:p>
            <a:pPr>
              <a:lnSpc>
                <a:spcPct val="110000"/>
              </a:lnSpc>
            </a:pPr>
            <a:endParaRPr lang="en-US" dirty="0" smtClean="0"/>
          </a:p>
        </p:txBody>
      </p:sp>
      <p:sp>
        <p:nvSpPr>
          <p:cNvPr id="4" name="Slide Number Placeholder 3"/>
          <p:cNvSpPr>
            <a:spLocks noGrp="1"/>
          </p:cNvSpPr>
          <p:nvPr>
            <p:ph type="sldNum" sz="quarter" idx="12"/>
          </p:nvPr>
        </p:nvSpPr>
        <p:spPr/>
        <p:txBody>
          <a:bodyPr/>
          <a:lstStyle/>
          <a:p>
            <a:fld id="{C238F03A-58E1-4ECA-9024-348A9A81A53D}"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Proteomic</a:t>
            </a:r>
            <a:endParaRPr lang="en-US" dirty="0"/>
          </a:p>
        </p:txBody>
      </p:sp>
      <p:sp>
        <p:nvSpPr>
          <p:cNvPr id="3" name="Content Placeholder 2"/>
          <p:cNvSpPr>
            <a:spLocks noGrp="1"/>
          </p:cNvSpPr>
          <p:nvPr>
            <p:ph idx="1"/>
          </p:nvPr>
        </p:nvSpPr>
        <p:spPr/>
        <p:txBody>
          <a:bodyPr>
            <a:normAutofit lnSpcReduction="10000"/>
          </a:bodyPr>
          <a:lstStyle/>
          <a:p>
            <a:r>
              <a:rPr lang="en-US" dirty="0" smtClean="0"/>
              <a:t>Amino acid sequences can be determined directly from proteins.</a:t>
            </a:r>
          </a:p>
          <a:p>
            <a:r>
              <a:rPr lang="en-US" dirty="0" smtClean="0"/>
              <a:t>Protein sequence data can now being determined by translation of DNA sequences. But…</a:t>
            </a:r>
          </a:p>
          <a:p>
            <a:pPr lvl="1"/>
            <a:r>
              <a:rPr lang="en-US" dirty="0" smtClean="0"/>
              <a:t>First, we must assume that it is possible correctly to identify within DNA sequences the regions that encode proteins.</a:t>
            </a:r>
          </a:p>
          <a:p>
            <a:pPr lvl="1"/>
            <a:r>
              <a:rPr lang="en-US" dirty="0" smtClean="0"/>
              <a:t>Potential errors: a genuine protein sequence may be missed entirely, or an incomplete protein may be reported, or a gene may be incorrectly spliced.</a:t>
            </a:r>
          </a:p>
          <a:p>
            <a:pPr lvl="1"/>
            <a:r>
              <a:rPr lang="en-US" dirty="0" smtClean="0"/>
              <a:t>Genes for different proteins may overlap.</a:t>
            </a:r>
          </a:p>
          <a:p>
            <a:pPr lvl="1"/>
            <a:r>
              <a:rPr lang="en-US" dirty="0" smtClean="0"/>
              <a:t>Genes may be assembled from </a:t>
            </a:r>
            <a:r>
              <a:rPr lang="en-US" dirty="0" err="1" smtClean="0"/>
              <a:t>exons</a:t>
            </a:r>
            <a:r>
              <a:rPr lang="en-US" dirty="0" smtClean="0"/>
              <a:t> in different ways.</a:t>
            </a:r>
          </a:p>
          <a:p>
            <a:r>
              <a:rPr lang="en-US" b="1" dirty="0" smtClean="0"/>
              <a:t>A protein inferred from a genome sequence is a hypothetical object until an experiment verifies its existence</a:t>
            </a:r>
          </a:p>
          <a:p>
            <a:pPr>
              <a:buNone/>
            </a:pPr>
            <a:endParaRPr lang="en-US" dirty="0" smtClean="0"/>
          </a:p>
        </p:txBody>
      </p:sp>
      <p:sp>
        <p:nvSpPr>
          <p:cNvPr id="4" name="Slide Number Placeholder 3"/>
          <p:cNvSpPr>
            <a:spLocks noGrp="1"/>
          </p:cNvSpPr>
          <p:nvPr>
            <p:ph type="sldNum" sz="quarter" idx="12"/>
          </p:nvPr>
        </p:nvSpPr>
        <p:spPr/>
        <p:txBody>
          <a:bodyPr/>
          <a:lstStyle/>
          <a:p>
            <a:fld id="{C238F03A-58E1-4ECA-9024-348A9A81A53D}"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Eavesdropping on the transmission of genetic information</a:t>
            </a:r>
            <a:endParaRPr lang="en-US" dirty="0"/>
          </a:p>
        </p:txBody>
      </p:sp>
      <p:sp>
        <p:nvSpPr>
          <p:cNvPr id="3" name="Content Placeholder 2"/>
          <p:cNvSpPr>
            <a:spLocks noGrp="1"/>
          </p:cNvSpPr>
          <p:nvPr>
            <p:ph idx="1"/>
          </p:nvPr>
        </p:nvSpPr>
        <p:spPr/>
        <p:txBody>
          <a:bodyPr>
            <a:normAutofit/>
          </a:bodyPr>
          <a:lstStyle/>
          <a:p>
            <a:r>
              <a:rPr lang="en-US" dirty="0" smtClean="0"/>
              <a:t>How hereditary information is stored, passed on and implemented is a fundamental problem of biology.</a:t>
            </a:r>
          </a:p>
          <a:p>
            <a:r>
              <a:rPr lang="en-US" dirty="0" smtClean="0"/>
              <a:t>Three types of maps are essential:</a:t>
            </a:r>
          </a:p>
          <a:p>
            <a:pPr lvl="1"/>
            <a:r>
              <a:rPr lang="en-US" dirty="0" smtClean="0"/>
              <a:t>Linkage maps of genes</a:t>
            </a:r>
          </a:p>
          <a:p>
            <a:pPr lvl="1"/>
            <a:r>
              <a:rPr lang="en-US" dirty="0" smtClean="0"/>
              <a:t>Banding patterns of chromosomes</a:t>
            </a:r>
          </a:p>
          <a:p>
            <a:pPr lvl="1"/>
            <a:r>
              <a:rPr lang="en-US" dirty="0" smtClean="0"/>
              <a:t>DNA sequences</a:t>
            </a:r>
          </a:p>
          <a:p>
            <a:r>
              <a:rPr lang="en-US" dirty="0" smtClean="0"/>
              <a:t>Mapping between the maps.</a:t>
            </a:r>
          </a:p>
          <a:p>
            <a:pPr>
              <a:buNone/>
            </a:pPr>
            <a:r>
              <a:rPr lang="en-US" dirty="0" smtClean="0"/>
              <a:t> </a:t>
            </a:r>
          </a:p>
          <a:p>
            <a:pPr>
              <a:lnSpc>
                <a:spcPct val="110000"/>
              </a:lnSpc>
            </a:pPr>
            <a:endParaRPr lang="en-US" dirty="0" smtClean="0"/>
          </a:p>
        </p:txBody>
      </p:sp>
      <p:sp>
        <p:nvSpPr>
          <p:cNvPr id="4" name="Slide Number Placeholder 3"/>
          <p:cNvSpPr>
            <a:spLocks noGrp="1"/>
          </p:cNvSpPr>
          <p:nvPr>
            <p:ph type="sldNum" sz="quarter" idx="12"/>
          </p:nvPr>
        </p:nvSpPr>
        <p:spPr/>
        <p:txBody>
          <a:bodyPr/>
          <a:lstStyle/>
          <a:p>
            <a:fld id="{C238F03A-58E1-4ECA-9024-348A9A81A53D}"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Genome sequencing projects</a:t>
            </a:r>
            <a:endParaRPr lang="en-US" dirty="0"/>
          </a:p>
        </p:txBody>
      </p:sp>
      <p:sp>
        <p:nvSpPr>
          <p:cNvPr id="3" name="Content Placeholder 2"/>
          <p:cNvSpPr>
            <a:spLocks noGrp="1"/>
          </p:cNvSpPr>
          <p:nvPr>
            <p:ph idx="1"/>
          </p:nvPr>
        </p:nvSpPr>
        <p:spPr/>
        <p:txBody>
          <a:bodyPr>
            <a:normAutofit/>
          </a:bodyPr>
          <a:lstStyle/>
          <a:p>
            <a:r>
              <a:rPr lang="en-US" dirty="0" smtClean="0"/>
              <a:t>Active genome consortia and </a:t>
            </a:r>
            <a:r>
              <a:rPr lang="en-US" dirty="0" err="1" smtClean="0"/>
              <a:t>centres</a:t>
            </a:r>
            <a:r>
              <a:rPr lang="en-US" dirty="0" smtClean="0"/>
              <a:t> </a:t>
            </a:r>
          </a:p>
          <a:p>
            <a:pPr>
              <a:buNone/>
            </a:pPr>
            <a:r>
              <a:rPr lang="en-US" dirty="0" smtClean="0"/>
              <a:t> </a:t>
            </a:r>
          </a:p>
          <a:p>
            <a:pPr>
              <a:lnSpc>
                <a:spcPct val="110000"/>
              </a:lnSpc>
            </a:pPr>
            <a:endParaRPr lang="en-US" dirty="0" smtClean="0"/>
          </a:p>
        </p:txBody>
      </p:sp>
      <p:sp>
        <p:nvSpPr>
          <p:cNvPr id="4" name="Slide Number Placeholder 3"/>
          <p:cNvSpPr>
            <a:spLocks noGrp="1"/>
          </p:cNvSpPr>
          <p:nvPr>
            <p:ph type="sldNum" sz="quarter" idx="12"/>
          </p:nvPr>
        </p:nvSpPr>
        <p:spPr/>
        <p:txBody>
          <a:bodyPr/>
          <a:lstStyle/>
          <a:p>
            <a:fld id="{C238F03A-58E1-4ECA-9024-348A9A81A53D}" type="slidenum">
              <a:rPr lang="en-US" smtClean="0"/>
              <a:pPr/>
              <a:t>15</a:t>
            </a:fld>
            <a:endParaRPr lang="en-US" dirty="0"/>
          </a:p>
        </p:txBody>
      </p:sp>
      <p:pic>
        <p:nvPicPr>
          <p:cNvPr id="2050" name="Picture 2" descr="C:\MyWork\_2011Spring_UNCG_526_Bioinformatics\Book_instructor\Lesk\Tables\Ch2\ch02p083.jpg"/>
          <p:cNvPicPr>
            <a:picLocks noChangeAspect="1" noChangeArrowheads="1"/>
          </p:cNvPicPr>
          <p:nvPr/>
        </p:nvPicPr>
        <p:blipFill>
          <a:blip r:embed="rId3" cstate="print"/>
          <a:srcRect/>
          <a:stretch>
            <a:fillRect/>
          </a:stretch>
        </p:blipFill>
        <p:spPr bwMode="auto">
          <a:xfrm>
            <a:off x="838200" y="2133600"/>
            <a:ext cx="7301312" cy="28956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Genome sequencing projects</a:t>
            </a:r>
            <a:endParaRPr lang="en-US" dirty="0"/>
          </a:p>
        </p:txBody>
      </p:sp>
      <p:sp>
        <p:nvSpPr>
          <p:cNvPr id="4" name="Slide Number Placeholder 3"/>
          <p:cNvSpPr>
            <a:spLocks noGrp="1"/>
          </p:cNvSpPr>
          <p:nvPr>
            <p:ph type="sldNum" sz="quarter" idx="12"/>
          </p:nvPr>
        </p:nvSpPr>
        <p:spPr/>
        <p:txBody>
          <a:bodyPr/>
          <a:lstStyle/>
          <a:p>
            <a:fld id="{C238F03A-58E1-4ECA-9024-348A9A81A53D}" type="slidenum">
              <a:rPr lang="en-US" smtClean="0"/>
              <a:pPr/>
              <a:t>16</a:t>
            </a:fld>
            <a:endParaRPr lang="en-US" dirty="0"/>
          </a:p>
        </p:txBody>
      </p:sp>
      <p:pic>
        <p:nvPicPr>
          <p:cNvPr id="3074" name="Picture 2" descr="C:\MyWork\_2011Spring_UNCG_526_Bioinformatics\Book_instructor\Lesk\Tables\Ch2\ch02p084a.jpg"/>
          <p:cNvPicPr>
            <a:picLocks noChangeAspect="1" noChangeArrowheads="1"/>
          </p:cNvPicPr>
          <p:nvPr/>
        </p:nvPicPr>
        <p:blipFill>
          <a:blip r:embed="rId3" cstate="print"/>
          <a:srcRect/>
          <a:stretch>
            <a:fillRect/>
          </a:stretch>
        </p:blipFill>
        <p:spPr bwMode="auto">
          <a:xfrm>
            <a:off x="852104" y="1752600"/>
            <a:ext cx="7148896" cy="40386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Genomes on the Web</a:t>
            </a:r>
            <a:endParaRPr lang="en-US" dirty="0"/>
          </a:p>
        </p:txBody>
      </p:sp>
      <p:sp>
        <p:nvSpPr>
          <p:cNvPr id="3" name="Content Placeholder 2"/>
          <p:cNvSpPr>
            <a:spLocks noGrp="1"/>
          </p:cNvSpPr>
          <p:nvPr>
            <p:ph idx="1"/>
          </p:nvPr>
        </p:nvSpPr>
        <p:spPr/>
        <p:txBody>
          <a:bodyPr>
            <a:normAutofit/>
          </a:bodyPr>
          <a:lstStyle/>
          <a:p>
            <a:r>
              <a:rPr lang="en-US" dirty="0" smtClean="0"/>
              <a:t>Completely sequenced genomes: several hundred bacteria, over 20 </a:t>
            </a:r>
            <a:r>
              <a:rPr lang="en-US" dirty="0" err="1" smtClean="0"/>
              <a:t>archaea</a:t>
            </a:r>
            <a:r>
              <a:rPr lang="en-US" dirty="0" smtClean="0"/>
              <a:t> (a group of single-celled microorganisms), many viruses and organelles, and over 30 </a:t>
            </a:r>
            <a:r>
              <a:rPr lang="en-US" dirty="0" err="1" smtClean="0"/>
              <a:t>eukarya</a:t>
            </a:r>
            <a:r>
              <a:rPr lang="en-US" dirty="0" smtClean="0"/>
              <a:t>.</a:t>
            </a:r>
          </a:p>
          <a:p>
            <a:r>
              <a:rPr lang="en-US" dirty="0" smtClean="0"/>
              <a:t>Almost all are freely available on the Web.</a:t>
            </a:r>
          </a:p>
          <a:p>
            <a:r>
              <a:rPr lang="en-US" dirty="0" smtClean="0"/>
              <a:t>See table next slide</a:t>
            </a:r>
          </a:p>
          <a:p>
            <a:pPr>
              <a:buNone/>
            </a:pPr>
            <a:r>
              <a:rPr lang="en-US" dirty="0" smtClean="0"/>
              <a:t> </a:t>
            </a:r>
          </a:p>
          <a:p>
            <a:pPr>
              <a:lnSpc>
                <a:spcPct val="110000"/>
              </a:lnSpc>
            </a:pPr>
            <a:endParaRPr lang="en-US" dirty="0" smtClean="0"/>
          </a:p>
        </p:txBody>
      </p:sp>
      <p:sp>
        <p:nvSpPr>
          <p:cNvPr id="4" name="Slide Number Placeholder 3"/>
          <p:cNvSpPr>
            <a:spLocks noGrp="1"/>
          </p:cNvSpPr>
          <p:nvPr>
            <p:ph type="sldNum" sz="quarter" idx="12"/>
          </p:nvPr>
        </p:nvSpPr>
        <p:spPr/>
        <p:txBody>
          <a:bodyPr/>
          <a:lstStyle/>
          <a:p>
            <a:fld id="{C238F03A-58E1-4ECA-9024-348A9A81A53D}"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Genomes on the Web</a:t>
            </a:r>
            <a:endParaRPr lang="en-US" dirty="0"/>
          </a:p>
        </p:txBody>
      </p:sp>
      <p:sp>
        <p:nvSpPr>
          <p:cNvPr id="4" name="Slide Number Placeholder 3"/>
          <p:cNvSpPr>
            <a:spLocks noGrp="1"/>
          </p:cNvSpPr>
          <p:nvPr>
            <p:ph type="sldNum" sz="quarter" idx="12"/>
          </p:nvPr>
        </p:nvSpPr>
        <p:spPr/>
        <p:txBody>
          <a:bodyPr/>
          <a:lstStyle/>
          <a:p>
            <a:fld id="{C238F03A-58E1-4ECA-9024-348A9A81A53D}" type="slidenum">
              <a:rPr lang="en-US" smtClean="0"/>
              <a:pPr/>
              <a:t>18</a:t>
            </a:fld>
            <a:endParaRPr lang="en-US" dirty="0"/>
          </a:p>
        </p:txBody>
      </p:sp>
      <p:pic>
        <p:nvPicPr>
          <p:cNvPr id="4098" name="Picture 2" descr="C:\MyWork\_2011Spring_UNCG_526_Bioinformatics\Book_instructor\Lesk\Tables\Ch2\ch02p084b.jpg"/>
          <p:cNvPicPr>
            <a:picLocks noChangeAspect="1" noChangeArrowheads="1"/>
          </p:cNvPicPr>
          <p:nvPr/>
        </p:nvPicPr>
        <p:blipFill>
          <a:blip r:embed="rId3" cstate="print"/>
          <a:srcRect/>
          <a:stretch>
            <a:fillRect/>
          </a:stretch>
        </p:blipFill>
        <p:spPr bwMode="auto">
          <a:xfrm>
            <a:off x="1143000" y="1447800"/>
            <a:ext cx="6556984" cy="4419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Genomes on the Web</a:t>
            </a:r>
            <a:endParaRPr lang="en-US" dirty="0"/>
          </a:p>
        </p:txBody>
      </p:sp>
      <p:sp>
        <p:nvSpPr>
          <p:cNvPr id="4" name="Slide Number Placeholder 3"/>
          <p:cNvSpPr>
            <a:spLocks noGrp="1"/>
          </p:cNvSpPr>
          <p:nvPr>
            <p:ph type="sldNum" sz="quarter" idx="12"/>
          </p:nvPr>
        </p:nvSpPr>
        <p:spPr/>
        <p:txBody>
          <a:bodyPr/>
          <a:lstStyle/>
          <a:p>
            <a:fld id="{C238F03A-58E1-4ECA-9024-348A9A81A53D}" type="slidenum">
              <a:rPr lang="en-US" smtClean="0"/>
              <a:pPr/>
              <a:t>19</a:t>
            </a:fld>
            <a:endParaRPr lang="en-US" dirty="0"/>
          </a:p>
        </p:txBody>
      </p:sp>
      <p:pic>
        <p:nvPicPr>
          <p:cNvPr id="5122" name="Picture 2" descr="C:\MyWork\_2011Spring_UNCG_526_Bioinformatics\Book_instructor\Lesk\Tables\Ch2\ch02p085a.jpg"/>
          <p:cNvPicPr>
            <a:picLocks noChangeAspect="1" noChangeArrowheads="1"/>
          </p:cNvPicPr>
          <p:nvPr/>
        </p:nvPicPr>
        <p:blipFill>
          <a:blip r:embed="rId3" cstate="print"/>
          <a:srcRect/>
          <a:stretch>
            <a:fillRect/>
          </a:stretch>
        </p:blipFill>
        <p:spPr bwMode="auto">
          <a:xfrm>
            <a:off x="1524000" y="1600200"/>
            <a:ext cx="6265995" cy="453231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Genomes and proteomes</a:t>
            </a:r>
            <a:endParaRPr lang="en-US" dirty="0"/>
          </a:p>
        </p:txBody>
      </p:sp>
      <p:sp>
        <p:nvSpPr>
          <p:cNvPr id="3" name="Content Placeholder 2"/>
          <p:cNvSpPr>
            <a:spLocks noGrp="1"/>
          </p:cNvSpPr>
          <p:nvPr>
            <p:ph idx="1"/>
          </p:nvPr>
        </p:nvSpPr>
        <p:spPr/>
        <p:txBody>
          <a:bodyPr>
            <a:normAutofit/>
          </a:bodyPr>
          <a:lstStyle/>
          <a:p>
            <a:r>
              <a:rPr lang="en-US" dirty="0" smtClean="0"/>
              <a:t>Genome of a typical bacterium comes as a single DNA molecule of about 5 million characters.</a:t>
            </a:r>
          </a:p>
          <a:p>
            <a:r>
              <a:rPr lang="en-US" dirty="0" smtClean="0"/>
              <a:t>If extended, 2mm long (fit into a cell of diameter of about 0.001 mm).</a:t>
            </a:r>
          </a:p>
          <a:p>
            <a:r>
              <a:rPr lang="en-US" dirty="0" smtClean="0"/>
              <a:t>DNA of higher organisms is organized into chromosomes – human cells contain 23 chromosome pairs.</a:t>
            </a:r>
          </a:p>
          <a:p>
            <a:r>
              <a:rPr lang="en-US" dirty="0" smtClean="0"/>
              <a:t>Total amount of genetic information per cell is nearly constant for all members of a species, but varies widely between species.</a:t>
            </a:r>
          </a:p>
          <a:p>
            <a:pPr>
              <a:lnSpc>
                <a:spcPct val="110000"/>
              </a:lnSpc>
            </a:pPr>
            <a:endParaRPr lang="en-US" dirty="0" smtClean="0"/>
          </a:p>
        </p:txBody>
      </p:sp>
      <p:sp>
        <p:nvSpPr>
          <p:cNvPr id="4" name="Slide Number Placeholder 3"/>
          <p:cNvSpPr>
            <a:spLocks noGrp="1"/>
          </p:cNvSpPr>
          <p:nvPr>
            <p:ph type="sldNum" sz="quarter" idx="12"/>
          </p:nvPr>
        </p:nvSpPr>
        <p:spPr/>
        <p:txBody>
          <a:bodyPr/>
          <a:lstStyle/>
          <a:p>
            <a:fld id="{C238F03A-58E1-4ECA-9024-348A9A81A53D}"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600200"/>
            <a:ext cx="8229600" cy="4525963"/>
          </a:xfrm>
        </p:spPr>
        <p:txBody>
          <a:bodyPr>
            <a:normAutofit/>
          </a:bodyPr>
          <a:lstStyle/>
          <a:p>
            <a:r>
              <a:rPr lang="en-US" dirty="0" smtClean="0"/>
              <a:t>Sequencing of genomes of many other organisms is in progress.</a:t>
            </a:r>
          </a:p>
          <a:p>
            <a:r>
              <a:rPr lang="en-US" dirty="0" smtClean="0"/>
              <a:t>End of slides.</a:t>
            </a:r>
          </a:p>
          <a:p>
            <a:pPr>
              <a:buNone/>
            </a:pPr>
            <a:r>
              <a:rPr lang="en-US" dirty="0" smtClean="0"/>
              <a:t> </a:t>
            </a:r>
          </a:p>
          <a:p>
            <a:pPr>
              <a:lnSpc>
                <a:spcPct val="110000"/>
              </a:lnSpc>
            </a:pPr>
            <a:endParaRPr lang="en-US" dirty="0" smtClean="0"/>
          </a:p>
        </p:txBody>
      </p:sp>
      <p:sp>
        <p:nvSpPr>
          <p:cNvPr id="2" name="Title 1"/>
          <p:cNvSpPr>
            <a:spLocks noGrp="1"/>
          </p:cNvSpPr>
          <p:nvPr>
            <p:ph type="title"/>
          </p:nvPr>
        </p:nvSpPr>
        <p:spPr/>
        <p:txBody>
          <a:bodyPr/>
          <a:lstStyle/>
          <a:p>
            <a:r>
              <a:rPr lang="en-US" dirty="0" smtClean="0"/>
              <a:t>Genomes on the Web</a:t>
            </a:r>
            <a:endParaRPr lang="en-US" dirty="0"/>
          </a:p>
        </p:txBody>
      </p:sp>
      <p:sp>
        <p:nvSpPr>
          <p:cNvPr id="4" name="Slide Number Placeholder 3"/>
          <p:cNvSpPr>
            <a:spLocks noGrp="1"/>
          </p:cNvSpPr>
          <p:nvPr>
            <p:ph type="sldNum" sz="quarter" idx="12"/>
          </p:nvPr>
        </p:nvSpPr>
        <p:spPr/>
        <p:txBody>
          <a:bodyPr/>
          <a:lstStyle/>
          <a:p>
            <a:fld id="{C238F03A-58E1-4ECA-9024-348A9A81A53D}" type="slidenum">
              <a:rPr lang="en-US" smtClean="0"/>
              <a:pPr/>
              <a:t>20</a:t>
            </a:fld>
            <a:endParaRPr lang="en-US" dirty="0"/>
          </a:p>
        </p:txBody>
      </p:sp>
      <p:pic>
        <p:nvPicPr>
          <p:cNvPr id="6146" name="Picture 2" descr="C:\MyWork\_2011Spring_UNCG_526_Bioinformatics\Book_instructor\Lesk\Tables\Ch2\ch02p085b.jpg"/>
          <p:cNvPicPr>
            <a:picLocks noChangeAspect="1" noChangeArrowheads="1"/>
          </p:cNvPicPr>
          <p:nvPr/>
        </p:nvPicPr>
        <p:blipFill>
          <a:blip r:embed="rId3" cstate="print"/>
          <a:srcRect/>
          <a:stretch>
            <a:fillRect/>
          </a:stretch>
        </p:blipFill>
        <p:spPr bwMode="auto">
          <a:xfrm>
            <a:off x="914400" y="3505200"/>
            <a:ext cx="7300466" cy="218598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Genomes and proteomes</a:t>
            </a:r>
            <a:endParaRPr lang="en-US" dirty="0"/>
          </a:p>
        </p:txBody>
      </p:sp>
      <p:sp>
        <p:nvSpPr>
          <p:cNvPr id="4" name="Slide Number Placeholder 3"/>
          <p:cNvSpPr>
            <a:spLocks noGrp="1"/>
          </p:cNvSpPr>
          <p:nvPr>
            <p:ph type="sldNum" sz="quarter" idx="12"/>
          </p:nvPr>
        </p:nvSpPr>
        <p:spPr/>
        <p:txBody>
          <a:bodyPr/>
          <a:lstStyle/>
          <a:p>
            <a:fld id="{C238F03A-58E1-4ECA-9024-348A9A81A53D}" type="slidenum">
              <a:rPr lang="en-US" smtClean="0"/>
              <a:pPr/>
              <a:t>3</a:t>
            </a:fld>
            <a:endParaRPr lang="en-US" dirty="0"/>
          </a:p>
        </p:txBody>
      </p:sp>
      <p:pic>
        <p:nvPicPr>
          <p:cNvPr id="6" name="Content Placeholder 5" descr="ch02p070.jpg"/>
          <p:cNvPicPr>
            <a:picLocks noGrp="1" noChangeAspect="1"/>
          </p:cNvPicPr>
          <p:nvPr>
            <p:ph idx="1"/>
          </p:nvPr>
        </p:nvPicPr>
        <p:blipFill>
          <a:blip r:embed="rId3" cstate="print"/>
          <a:stretch>
            <a:fillRect/>
          </a:stretch>
        </p:blipFill>
        <p:spPr>
          <a:xfrm>
            <a:off x="1752600" y="1387612"/>
            <a:ext cx="5486400" cy="4632188"/>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Genomes and proteomes</a:t>
            </a:r>
            <a:endParaRPr lang="en-US" dirty="0"/>
          </a:p>
        </p:txBody>
      </p:sp>
      <p:sp>
        <p:nvSpPr>
          <p:cNvPr id="3" name="Content Placeholder 2"/>
          <p:cNvSpPr>
            <a:spLocks noGrp="1"/>
          </p:cNvSpPr>
          <p:nvPr>
            <p:ph idx="1"/>
          </p:nvPr>
        </p:nvSpPr>
        <p:spPr/>
        <p:txBody>
          <a:bodyPr>
            <a:normAutofit/>
          </a:bodyPr>
          <a:lstStyle/>
          <a:p>
            <a:r>
              <a:rPr lang="en-US" dirty="0" smtClean="0"/>
              <a:t>The relationship between DNA content and protein content is not direct.</a:t>
            </a:r>
          </a:p>
          <a:p>
            <a:r>
              <a:rPr lang="en-US" dirty="0" smtClean="0"/>
              <a:t>Not all DNA codes for proteins.</a:t>
            </a:r>
          </a:p>
          <a:p>
            <a:r>
              <a:rPr lang="en-US" dirty="0" smtClean="0"/>
              <a:t>Some genes exist in multiple copies.</a:t>
            </a:r>
          </a:p>
          <a:p>
            <a:r>
              <a:rPr lang="en-US" dirty="0" smtClean="0"/>
              <a:t>In </a:t>
            </a:r>
            <a:r>
              <a:rPr lang="en-US" dirty="0" err="1" smtClean="0"/>
              <a:t>eukarya</a:t>
            </a:r>
            <a:r>
              <a:rPr lang="en-US" dirty="0" smtClean="0"/>
              <a:t>, many genes produce several different proteins by alternative splicing.</a:t>
            </a:r>
          </a:p>
          <a:p>
            <a:pPr>
              <a:lnSpc>
                <a:spcPct val="110000"/>
              </a:lnSpc>
            </a:pPr>
            <a:endParaRPr lang="en-US" dirty="0" smtClean="0"/>
          </a:p>
        </p:txBody>
      </p:sp>
      <p:sp>
        <p:nvSpPr>
          <p:cNvPr id="4" name="Slide Number Placeholder 3"/>
          <p:cNvSpPr>
            <a:spLocks noGrp="1"/>
          </p:cNvSpPr>
          <p:nvPr>
            <p:ph type="sldNum" sz="quarter" idx="12"/>
          </p:nvPr>
        </p:nvSpPr>
        <p:spPr/>
        <p:txBody>
          <a:bodyPr/>
          <a:lstStyle/>
          <a:p>
            <a:fld id="{C238F03A-58E1-4ECA-9024-348A9A81A53D}" type="slidenum">
              <a:rPr lang="en-US" smtClean="0"/>
              <a:pPr/>
              <a:t>4</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3810000" y="3810000"/>
            <a:ext cx="3276600" cy="23383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Genomes and proteomes</a:t>
            </a:r>
            <a:endParaRPr lang="en-US" dirty="0"/>
          </a:p>
        </p:txBody>
      </p:sp>
      <p:sp>
        <p:nvSpPr>
          <p:cNvPr id="3" name="Content Placeholder 2"/>
          <p:cNvSpPr>
            <a:spLocks noGrp="1"/>
          </p:cNvSpPr>
          <p:nvPr>
            <p:ph idx="1"/>
          </p:nvPr>
        </p:nvSpPr>
        <p:spPr/>
        <p:txBody>
          <a:bodyPr>
            <a:normAutofit/>
          </a:bodyPr>
          <a:lstStyle/>
          <a:p>
            <a:r>
              <a:rPr lang="en-US" dirty="0" smtClean="0"/>
              <a:t>Therefore, the amount of protein sequence information in a cell, much less the number and pattern of different proteins expressed, cannot easily be estimated from the genome size.</a:t>
            </a:r>
          </a:p>
          <a:p>
            <a:pPr>
              <a:buNone/>
            </a:pPr>
            <a:r>
              <a:rPr lang="en-US" dirty="0" smtClean="0"/>
              <a:t> </a:t>
            </a:r>
          </a:p>
          <a:p>
            <a:pPr>
              <a:lnSpc>
                <a:spcPct val="110000"/>
              </a:lnSpc>
            </a:pPr>
            <a:endParaRPr lang="en-US" dirty="0" smtClean="0"/>
          </a:p>
        </p:txBody>
      </p:sp>
      <p:sp>
        <p:nvSpPr>
          <p:cNvPr id="4" name="Slide Number Placeholder 3"/>
          <p:cNvSpPr>
            <a:spLocks noGrp="1"/>
          </p:cNvSpPr>
          <p:nvPr>
            <p:ph type="sldNum" sz="quarter" idx="12"/>
          </p:nvPr>
        </p:nvSpPr>
        <p:spPr/>
        <p:txBody>
          <a:bodyPr/>
          <a:lstStyle/>
          <a:p>
            <a:fld id="{C238F03A-58E1-4ECA-9024-348A9A81A53D}"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238F03A-58E1-4ECA-9024-348A9A81A53D}" type="slidenum">
              <a:rPr lang="en-US" smtClean="0"/>
              <a:pPr/>
              <a:t>6</a:t>
            </a:fld>
            <a:endParaRPr lang="en-US" dirty="0"/>
          </a:p>
        </p:txBody>
      </p:sp>
      <p:pic>
        <p:nvPicPr>
          <p:cNvPr id="6" name="Content Placeholder 5" descr="ch02p071.jpg"/>
          <p:cNvPicPr>
            <a:picLocks noGrp="1" noChangeAspect="1"/>
          </p:cNvPicPr>
          <p:nvPr>
            <p:ph idx="1"/>
          </p:nvPr>
        </p:nvPicPr>
        <p:blipFill>
          <a:blip r:embed="rId3" cstate="print"/>
          <a:stretch>
            <a:fillRect/>
          </a:stretch>
        </p:blipFill>
        <p:spPr>
          <a:xfrm>
            <a:off x="2514600" y="304800"/>
            <a:ext cx="4114800" cy="6341446"/>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a:t>
            </a:r>
            <a:endParaRPr lang="en-US" dirty="0"/>
          </a:p>
        </p:txBody>
      </p:sp>
      <p:sp>
        <p:nvSpPr>
          <p:cNvPr id="3" name="Content Placeholder 2"/>
          <p:cNvSpPr>
            <a:spLocks noGrp="1"/>
          </p:cNvSpPr>
          <p:nvPr>
            <p:ph idx="1"/>
          </p:nvPr>
        </p:nvSpPr>
        <p:spPr/>
        <p:txBody>
          <a:bodyPr>
            <a:normAutofit lnSpcReduction="10000"/>
          </a:bodyPr>
          <a:lstStyle/>
          <a:p>
            <a:r>
              <a:rPr lang="en-US" dirty="0" smtClean="0"/>
              <a:t>A single gene coding for a particular protein corresponds to a sequence of nucleotides along one or more regions of a molecule of DNA.</a:t>
            </a:r>
          </a:p>
          <a:p>
            <a:r>
              <a:rPr lang="en-US" dirty="0" smtClean="0"/>
              <a:t>DNA sequence is collinear with the protein sequence.</a:t>
            </a:r>
          </a:p>
          <a:p>
            <a:r>
              <a:rPr lang="en-US" dirty="0" smtClean="0"/>
              <a:t>Species with double-stranded DNA, genes may appear in either strand.</a:t>
            </a:r>
          </a:p>
          <a:p>
            <a:r>
              <a:rPr lang="en-US" dirty="0" smtClean="0"/>
              <a:t>Bacterial genes are continuous regions of DNA. A string of </a:t>
            </a:r>
            <a:r>
              <a:rPr lang="en-US" i="1" dirty="0" smtClean="0"/>
              <a:t>3N </a:t>
            </a:r>
            <a:r>
              <a:rPr lang="en-US" dirty="0" smtClean="0"/>
              <a:t>nucleotides encodes a string of </a:t>
            </a:r>
            <a:r>
              <a:rPr lang="en-US" i="1" dirty="0" smtClean="0"/>
              <a:t>N</a:t>
            </a:r>
            <a:r>
              <a:rPr lang="en-US" dirty="0" smtClean="0"/>
              <a:t> amino acids or a string of </a:t>
            </a:r>
            <a:r>
              <a:rPr lang="en-US" i="1" dirty="0" smtClean="0"/>
              <a:t>N</a:t>
            </a:r>
            <a:r>
              <a:rPr lang="en-US" dirty="0" smtClean="0"/>
              <a:t> nucleotides encoding a structural RNA molecule.</a:t>
            </a:r>
          </a:p>
          <a:p>
            <a:r>
              <a:rPr lang="en-US" dirty="0" smtClean="0"/>
              <a:t>Such a string equipped with annotations, form a typical entry in an archive of genetic sequences.</a:t>
            </a:r>
          </a:p>
          <a:p>
            <a:pPr>
              <a:buNone/>
            </a:pPr>
            <a:r>
              <a:rPr lang="en-US" dirty="0" smtClean="0"/>
              <a:t> </a:t>
            </a:r>
          </a:p>
          <a:p>
            <a:pPr>
              <a:lnSpc>
                <a:spcPct val="110000"/>
              </a:lnSpc>
            </a:pPr>
            <a:endParaRPr lang="en-US" dirty="0" smtClean="0"/>
          </a:p>
        </p:txBody>
      </p:sp>
      <p:sp>
        <p:nvSpPr>
          <p:cNvPr id="4" name="Slide Number Placeholder 3"/>
          <p:cNvSpPr>
            <a:spLocks noGrp="1"/>
          </p:cNvSpPr>
          <p:nvPr>
            <p:ph type="sldNum" sz="quarter" idx="12"/>
          </p:nvPr>
        </p:nvSpPr>
        <p:spPr/>
        <p:txBody>
          <a:bodyPr/>
          <a:lstStyle/>
          <a:p>
            <a:fld id="{C238F03A-58E1-4ECA-9024-348A9A81A53D}"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a:t>
            </a:r>
            <a:endParaRPr lang="en-US" dirty="0"/>
          </a:p>
        </p:txBody>
      </p:sp>
      <p:sp>
        <p:nvSpPr>
          <p:cNvPr id="3" name="Content Placeholder 2"/>
          <p:cNvSpPr>
            <a:spLocks noGrp="1"/>
          </p:cNvSpPr>
          <p:nvPr>
            <p:ph idx="1"/>
          </p:nvPr>
        </p:nvSpPr>
        <p:spPr/>
        <p:txBody>
          <a:bodyPr>
            <a:normAutofit lnSpcReduction="10000"/>
          </a:bodyPr>
          <a:lstStyle/>
          <a:p>
            <a:r>
              <a:rPr lang="en-US" dirty="0" smtClean="0"/>
              <a:t>In </a:t>
            </a:r>
            <a:r>
              <a:rPr lang="en-US" dirty="0" err="1" smtClean="0"/>
              <a:t>eukarya</a:t>
            </a:r>
            <a:r>
              <a:rPr lang="en-US" dirty="0" smtClean="0"/>
              <a:t>, the nucleotide sequences that encode amino acid sequences of individual proteins are organized in a more complex manner.</a:t>
            </a:r>
          </a:p>
          <a:p>
            <a:r>
              <a:rPr lang="en-US" dirty="0" smtClean="0"/>
              <a:t>One gene appears split into separated segments in the genomic DNA.</a:t>
            </a:r>
          </a:p>
          <a:p>
            <a:r>
              <a:rPr lang="en-US" b="1" dirty="0" err="1" smtClean="0"/>
              <a:t>Exon</a:t>
            </a:r>
            <a:r>
              <a:rPr lang="en-US" dirty="0" smtClean="0"/>
              <a:t>: stretch of DNA retained in the mature mRNA that the ribosome translates into a protein.</a:t>
            </a:r>
          </a:p>
          <a:p>
            <a:r>
              <a:rPr lang="en-US" b="1" dirty="0" err="1" smtClean="0"/>
              <a:t>Intron</a:t>
            </a:r>
            <a:r>
              <a:rPr lang="en-US" dirty="0" smtClean="0"/>
              <a:t>: intervening region between two </a:t>
            </a:r>
            <a:r>
              <a:rPr lang="en-US" dirty="0" err="1" smtClean="0"/>
              <a:t>exons</a:t>
            </a:r>
            <a:r>
              <a:rPr lang="en-US" dirty="0" smtClean="0"/>
              <a:t>.</a:t>
            </a:r>
          </a:p>
          <a:p>
            <a:r>
              <a:rPr lang="en-US" dirty="0" smtClean="0"/>
              <a:t>Cellular machinery splices together the proper segments of initial RNA transcripts, based on signal sequences flanking the </a:t>
            </a:r>
            <a:r>
              <a:rPr lang="en-US" dirty="0" err="1" smtClean="0"/>
              <a:t>exons</a:t>
            </a:r>
            <a:r>
              <a:rPr lang="en-US" dirty="0" smtClean="0"/>
              <a:t> in the sequences</a:t>
            </a:r>
          </a:p>
          <a:p>
            <a:pPr>
              <a:buNone/>
            </a:pPr>
            <a:r>
              <a:rPr lang="en-US" dirty="0" smtClean="0"/>
              <a:t> </a:t>
            </a:r>
          </a:p>
          <a:p>
            <a:pPr>
              <a:lnSpc>
                <a:spcPct val="110000"/>
              </a:lnSpc>
            </a:pPr>
            <a:endParaRPr lang="en-US" dirty="0" smtClean="0"/>
          </a:p>
        </p:txBody>
      </p:sp>
      <p:sp>
        <p:nvSpPr>
          <p:cNvPr id="4" name="Slide Number Placeholder 3"/>
          <p:cNvSpPr>
            <a:spLocks noGrp="1"/>
          </p:cNvSpPr>
          <p:nvPr>
            <p:ph type="sldNum" sz="quarter" idx="12"/>
          </p:nvPr>
        </p:nvSpPr>
        <p:spPr/>
        <p:txBody>
          <a:bodyPr/>
          <a:lstStyle/>
          <a:p>
            <a:fld id="{C238F03A-58E1-4ECA-9024-348A9A81A53D}" type="slidenum">
              <a:rPr lang="en-US" smtClean="0"/>
              <a:pPr/>
              <a:t>8</a:t>
            </a:fld>
            <a:endParaRPr lang="en-US" dirty="0"/>
          </a:p>
        </p:txBody>
      </p:sp>
      <p:pic>
        <p:nvPicPr>
          <p:cNvPr id="8" name="Picture 7" descr="480px-Gene_structure.svg.png"/>
          <p:cNvPicPr>
            <a:picLocks noChangeAspect="1"/>
          </p:cNvPicPr>
          <p:nvPr/>
        </p:nvPicPr>
        <p:blipFill>
          <a:blip r:embed="rId3" cstate="print"/>
          <a:stretch>
            <a:fillRect/>
          </a:stretch>
        </p:blipFill>
        <p:spPr>
          <a:xfrm>
            <a:off x="1447800" y="5638800"/>
            <a:ext cx="5852160" cy="9144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a:t>
            </a:r>
            <a:endParaRPr lang="en-US" dirty="0"/>
          </a:p>
        </p:txBody>
      </p:sp>
      <p:sp>
        <p:nvSpPr>
          <p:cNvPr id="3" name="Content Placeholder 2"/>
          <p:cNvSpPr>
            <a:spLocks noGrp="1"/>
          </p:cNvSpPr>
          <p:nvPr>
            <p:ph idx="1"/>
          </p:nvPr>
        </p:nvSpPr>
        <p:spPr/>
        <p:txBody>
          <a:bodyPr>
            <a:normAutofit lnSpcReduction="10000"/>
          </a:bodyPr>
          <a:lstStyle/>
          <a:p>
            <a:r>
              <a:rPr lang="en-US" dirty="0" smtClean="0"/>
              <a:t>Many </a:t>
            </a:r>
            <a:r>
              <a:rPr lang="en-US" dirty="0" err="1" smtClean="0"/>
              <a:t>introns</a:t>
            </a:r>
            <a:r>
              <a:rPr lang="en-US" dirty="0" smtClean="0"/>
              <a:t> are very long (some longer than </a:t>
            </a:r>
            <a:r>
              <a:rPr lang="en-US" dirty="0" err="1" smtClean="0"/>
              <a:t>exons</a:t>
            </a:r>
            <a:r>
              <a:rPr lang="en-US" dirty="0" smtClean="0"/>
              <a:t>).</a:t>
            </a:r>
          </a:p>
          <a:p>
            <a:r>
              <a:rPr lang="en-US" dirty="0" smtClean="0"/>
              <a:t>Control mechanisms may turn genes on and off, or regulate gene expression.</a:t>
            </a:r>
          </a:p>
          <a:p>
            <a:r>
              <a:rPr lang="en-US" dirty="0" smtClean="0"/>
              <a:t>Many control regions of DNA lie near the segments coding for proteins. They contain signal sequences that serve as binding sites for the molecules that transcribe the DNA sequence.</a:t>
            </a:r>
          </a:p>
          <a:p>
            <a:r>
              <a:rPr lang="en-US" dirty="0" smtClean="0"/>
              <a:t>Bacterial genomes contain examples of contiguous genes, coding for several proteins: </a:t>
            </a:r>
            <a:r>
              <a:rPr lang="en-US" b="1" dirty="0" err="1" smtClean="0"/>
              <a:t>operons</a:t>
            </a:r>
            <a:r>
              <a:rPr lang="en-US" dirty="0" smtClean="0"/>
              <a:t>.</a:t>
            </a:r>
          </a:p>
          <a:p>
            <a:r>
              <a:rPr lang="en-US" dirty="0" smtClean="0"/>
              <a:t>Eukaryotic chromosomes contain complexes of DNA with </a:t>
            </a:r>
            <a:r>
              <a:rPr lang="en-US" dirty="0" err="1" smtClean="0"/>
              <a:t>histones</a:t>
            </a:r>
            <a:r>
              <a:rPr lang="en-US" dirty="0" smtClean="0"/>
              <a:t>. Chromatin remodeling is an mechanism of transcriptional control.</a:t>
            </a:r>
          </a:p>
          <a:p>
            <a:pPr>
              <a:buNone/>
            </a:pPr>
            <a:r>
              <a:rPr lang="en-US" dirty="0" smtClean="0"/>
              <a:t> </a:t>
            </a:r>
          </a:p>
          <a:p>
            <a:pPr>
              <a:lnSpc>
                <a:spcPct val="110000"/>
              </a:lnSpc>
            </a:pPr>
            <a:endParaRPr lang="en-US" dirty="0" smtClean="0"/>
          </a:p>
        </p:txBody>
      </p:sp>
      <p:sp>
        <p:nvSpPr>
          <p:cNvPr id="4" name="Slide Number Placeholder 3"/>
          <p:cNvSpPr>
            <a:spLocks noGrp="1"/>
          </p:cNvSpPr>
          <p:nvPr>
            <p:ph type="sldNum" sz="quarter" idx="12"/>
          </p:nvPr>
        </p:nvSpPr>
        <p:spPr/>
        <p:txBody>
          <a:bodyPr/>
          <a:lstStyle/>
          <a:p>
            <a:fld id="{C238F03A-58E1-4ECA-9024-348A9A81A53D}"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reenWave_BusDesignSlides">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0" ma:contentTypeDescription="Create a new document." ma:contentTypeScope="" ma:versionID="41087838991512f75e9e501a456dec9e"/>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CBE6AEB-43AC-43CE-9DD7-EBA62501C4DA}">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E854EE9D-FED5-4CA7-9EDE-C6C4700C639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406B6EB-8CCB-429C-9D3B-EA09378A39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GreenWave_BusDesignSlides</Template>
  <TotalTime>985</TotalTime>
  <Words>1043</Words>
  <Application>Microsoft Office PowerPoint</Application>
  <PresentationFormat>On-screen Show (4:3)</PresentationFormat>
  <Paragraphs>125</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GreenWave_BusDesignSlides</vt:lpstr>
      <vt:lpstr>Genome organization</vt:lpstr>
      <vt:lpstr>Genomes and proteomes</vt:lpstr>
      <vt:lpstr>Genomes and proteomes</vt:lpstr>
      <vt:lpstr>Genomes and proteomes</vt:lpstr>
      <vt:lpstr>Genomes and proteomes</vt:lpstr>
      <vt:lpstr>Slide 6</vt:lpstr>
      <vt:lpstr>Genes</vt:lpstr>
      <vt:lpstr>Genes</vt:lpstr>
      <vt:lpstr>Genes</vt:lpstr>
      <vt:lpstr>Genes</vt:lpstr>
      <vt:lpstr>Genes</vt:lpstr>
      <vt:lpstr>Proteomic</vt:lpstr>
      <vt:lpstr>Proteomic</vt:lpstr>
      <vt:lpstr>Eavesdropping on the transmission of genetic information</vt:lpstr>
      <vt:lpstr>Genome sequencing projects</vt:lpstr>
      <vt:lpstr>Genome sequencing projects</vt:lpstr>
      <vt:lpstr>Genomes on the Web</vt:lpstr>
      <vt:lpstr>Genomes on the Web</vt:lpstr>
      <vt:lpstr>Genomes on the Web</vt:lpstr>
      <vt:lpstr>Genomes on the Web</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Communication]</dc:title>
  <dc:creator>Lee Leong</dc:creator>
  <cp:lastModifiedBy>Lee Leong</cp:lastModifiedBy>
  <cp:revision>174</cp:revision>
  <dcterms:created xsi:type="dcterms:W3CDTF">2010-10-18T02:21:59Z</dcterms:created>
  <dcterms:modified xsi:type="dcterms:W3CDTF">2011-02-23T19:03:14Z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TC103853789990</vt:lpwstr>
  </property>
</Properties>
</file>